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2" r:id="rId1"/>
  </p:sldMasterIdLst>
  <p:notesMasterIdLst>
    <p:notesMasterId r:id="rId67"/>
  </p:notesMasterIdLst>
  <p:sldIdLst>
    <p:sldId id="256" r:id="rId2"/>
    <p:sldId id="283" r:id="rId3"/>
    <p:sldId id="257" r:id="rId4"/>
    <p:sldId id="261" r:id="rId5"/>
    <p:sldId id="258" r:id="rId6"/>
    <p:sldId id="259" r:id="rId7"/>
    <p:sldId id="260" r:id="rId8"/>
    <p:sldId id="285" r:id="rId9"/>
    <p:sldId id="286" r:id="rId10"/>
    <p:sldId id="287" r:id="rId11"/>
    <p:sldId id="262" r:id="rId12"/>
    <p:sldId id="289" r:id="rId13"/>
    <p:sldId id="288" r:id="rId14"/>
    <p:sldId id="290" r:id="rId15"/>
    <p:sldId id="291" r:id="rId16"/>
    <p:sldId id="293" r:id="rId17"/>
    <p:sldId id="295" r:id="rId18"/>
    <p:sldId id="296" r:id="rId19"/>
    <p:sldId id="292" r:id="rId20"/>
    <p:sldId id="294" r:id="rId21"/>
    <p:sldId id="307" r:id="rId22"/>
    <p:sldId id="308" r:id="rId23"/>
    <p:sldId id="309" r:id="rId24"/>
    <p:sldId id="297" r:id="rId25"/>
    <p:sldId id="298" r:id="rId26"/>
    <p:sldId id="305" r:id="rId27"/>
    <p:sldId id="306" r:id="rId28"/>
    <p:sldId id="299" r:id="rId29"/>
    <p:sldId id="300" r:id="rId30"/>
    <p:sldId id="301" r:id="rId31"/>
    <p:sldId id="302" r:id="rId32"/>
    <p:sldId id="303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276" r:id="rId47"/>
    <p:sldId id="277" r:id="rId48"/>
    <p:sldId id="267" r:id="rId49"/>
    <p:sldId id="268" r:id="rId50"/>
    <p:sldId id="269" r:id="rId51"/>
    <p:sldId id="270" r:id="rId52"/>
    <p:sldId id="271" r:id="rId53"/>
    <p:sldId id="272" r:id="rId54"/>
    <p:sldId id="273" r:id="rId55"/>
    <p:sldId id="274" r:id="rId56"/>
    <p:sldId id="275" r:id="rId57"/>
    <p:sldId id="278" r:id="rId58"/>
    <p:sldId id="279" r:id="rId59"/>
    <p:sldId id="280" r:id="rId60"/>
    <p:sldId id="281" r:id="rId61"/>
    <p:sldId id="282" r:id="rId62"/>
    <p:sldId id="263" r:id="rId63"/>
    <p:sldId id="264" r:id="rId64"/>
    <p:sldId id="265" r:id="rId65"/>
    <p:sldId id="266" r:id="rId6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2" d="100"/>
          <a:sy n="62" d="100"/>
        </p:scale>
        <p:origin x="-726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D1F67-5C8D-48F3-AFCA-522073FBC4D9}" type="datetimeFigureOut">
              <a:rPr lang="fr-FR" smtClean="0"/>
              <a:pPr/>
              <a:t>11/11/2013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CCA94-F329-4510-96A9-3AA9565EFFA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tura-sciences.com/fr/definition/t/medecine-2/d/frottis-cervico-vaginal_8111/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futura-sciences.com/fr/definition/t/biologie-4/d/uterus_3861/" TargetMode="External"/><Relationship Id="rId5" Type="http://schemas.openxmlformats.org/officeDocument/2006/relationships/hyperlink" Target="http://www.futura-sciences.com/fr/definition/t/medecine-2/d/cancer_108/" TargetMode="External"/><Relationship Id="rId4" Type="http://schemas.openxmlformats.org/officeDocument/2006/relationships/hyperlink" Target="http://www.futura-sciences.com/fr/definition/t/medecine-2/d/col-de-luterus_6138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 </a:t>
            </a:r>
            <a:r>
              <a:rPr lang="fr-FR" dirty="0" smtClean="0">
                <a:hlinkClick r:id="rId3"/>
              </a:rPr>
              <a:t>frottis</a:t>
            </a:r>
            <a:r>
              <a:rPr lang="fr-FR" dirty="0" smtClean="0"/>
              <a:t> vaginal, souvent appelé test de </a:t>
            </a:r>
            <a:r>
              <a:rPr lang="fr-FR" dirty="0" err="1" smtClean="0"/>
              <a:t>Papanicolaou</a:t>
            </a:r>
            <a:r>
              <a:rPr lang="fr-FR" dirty="0" smtClean="0"/>
              <a:t>, d'après le nom du médecin George </a:t>
            </a:r>
            <a:r>
              <a:rPr lang="fr-FR" dirty="0" err="1" smtClean="0"/>
              <a:t>Papanicolaou</a:t>
            </a:r>
            <a:r>
              <a:rPr lang="fr-FR" dirty="0" smtClean="0"/>
              <a:t> qui l'a mis au point, est un test qui sert à détecter des modifications anormales des cellules du </a:t>
            </a:r>
            <a:r>
              <a:rPr lang="fr-FR" dirty="0" smtClean="0">
                <a:hlinkClick r:id="rId4"/>
              </a:rPr>
              <a:t>col de l'utérus</a:t>
            </a:r>
            <a:r>
              <a:rPr lang="fr-FR" dirty="0" smtClean="0"/>
              <a:t> et qui permet ainsi de prévenir le développement du </a:t>
            </a:r>
            <a:r>
              <a:rPr lang="fr-FR" dirty="0" smtClean="0">
                <a:hlinkClick r:id="rId5"/>
              </a:rPr>
              <a:t>cancer</a:t>
            </a:r>
            <a:r>
              <a:rPr lang="fr-FR" dirty="0" smtClean="0"/>
              <a:t> du col de l'</a:t>
            </a:r>
            <a:r>
              <a:rPr lang="fr-FR" dirty="0" smtClean="0">
                <a:hlinkClick r:id="rId6"/>
              </a:rPr>
              <a:t>utérus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CCA94-F329-4510-96A9-3AA9565EFFAE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 dirty="0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 dirty="0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 dirty="0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08789EB-19E3-4A08-93FA-39FFC2EF1C38}" type="datetimeFigureOut">
              <a:rPr lang="ar-SA" smtClean="0"/>
              <a:pPr/>
              <a:t>08/01/1435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2E571F3-5D04-40D6-AE2F-BD63B74423C3}" type="slidenum">
              <a:rPr lang="ar-SA" smtClean="0"/>
              <a:pPr/>
              <a:t>‹N°›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nternaute.com/dictionnaire/fr/definition/un/" TargetMode="External"/><Relationship Id="rId3" Type="http://schemas.openxmlformats.org/officeDocument/2006/relationships/hyperlink" Target="http://www.linternaute.com/dictionnaire/fr/definition/ensemble/" TargetMode="External"/><Relationship Id="rId7" Type="http://schemas.openxmlformats.org/officeDocument/2006/relationships/hyperlink" Target="http://www.linternaute.com/dictionnaire/fr/definition/a-1/" TargetMode="External"/><Relationship Id="rId12" Type="http://schemas.openxmlformats.org/officeDocument/2006/relationships/image" Target="../media/image5.jpeg"/><Relationship Id="rId2" Type="http://schemas.openxmlformats.org/officeDocument/2006/relationships/hyperlink" Target="http://www.linternaute.com/dictionnaire/fr/definition/vocabulair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nternaute.com/dictionnaire/fr/definition/propre/" TargetMode="External"/><Relationship Id="rId11" Type="http://schemas.openxmlformats.org/officeDocument/2006/relationships/hyperlink" Target="http://www.linternaute.com/dictionnaire/fr/definition/science/" TargetMode="External"/><Relationship Id="rId5" Type="http://schemas.openxmlformats.org/officeDocument/2006/relationships/hyperlink" Target="http://www.linternaute.com/dictionnaire/fr/definition/terme/" TargetMode="External"/><Relationship Id="rId10" Type="http://schemas.openxmlformats.org/officeDocument/2006/relationships/hyperlink" Target="http://www.linternaute.com/dictionnaire/fr/definition/technique/" TargetMode="External"/><Relationship Id="rId4" Type="http://schemas.openxmlformats.org/officeDocument/2006/relationships/hyperlink" Target="http://www.linternaute.com/dictionnaire/fr/definition/des/" TargetMode="External"/><Relationship Id="rId9" Type="http://schemas.openxmlformats.org/officeDocument/2006/relationships/hyperlink" Target="http://www.linternaute.com/dictionnaire/fr/definition/domaine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428759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LA TERMINOLOGIE MEDICALE</a:t>
            </a:r>
            <a:br>
              <a:rPr lang="fr-FR" b="1" dirty="0" smtClean="0"/>
            </a:b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4" name="il_fi" descr="http://coursgratuits.files.wordpress.com/2011/02/dsd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fr-FR" dirty="0" smtClean="0"/>
              <a:t>Exemple: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92500" lnSpcReduction="10000"/>
          </a:bodyPr>
          <a:lstStyle/>
          <a:p>
            <a:pPr algn="l" rtl="0">
              <a:buNone/>
            </a:pP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-hyper</a:t>
            </a:r>
            <a:r>
              <a:rPr lang="fr-FR" b="1" dirty="0" smtClean="0">
                <a:solidFill>
                  <a:srgbClr val="FF0000"/>
                </a:solidFill>
              </a:rPr>
              <a:t>glyc</a:t>
            </a:r>
            <a:r>
              <a:rPr lang="fr-FR" b="1" dirty="0" smtClean="0">
                <a:solidFill>
                  <a:srgbClr val="00B050"/>
                </a:solidFill>
              </a:rPr>
              <a:t>émie</a:t>
            </a:r>
            <a:r>
              <a:rPr lang="fr-FR" b="1" dirty="0" smtClean="0"/>
              <a:t> : </a:t>
            </a:r>
            <a:r>
              <a:rPr lang="fr-FR" dirty="0" smtClean="0"/>
              <a:t>augmentation du taux de glucose dans le sang</a:t>
            </a:r>
          </a:p>
          <a:p>
            <a:pPr algn="l" rtl="0">
              <a:buNone/>
            </a:pPr>
            <a:endParaRPr lang="fr-FR" b="1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hyper</a:t>
            </a:r>
            <a:r>
              <a:rPr lang="fr-FR" b="1" dirty="0" smtClean="0"/>
              <a:t>- </a:t>
            </a:r>
            <a:r>
              <a:rPr lang="fr-FR" dirty="0" smtClean="0"/>
              <a:t>est le </a:t>
            </a:r>
            <a:r>
              <a:rPr lang="fr-FR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préfixe</a:t>
            </a:r>
            <a:r>
              <a:rPr lang="fr-FR" dirty="0" smtClean="0"/>
              <a:t>, il traduit la notion d'augmentation</a:t>
            </a:r>
          </a:p>
          <a:p>
            <a:pPr algn="l" rtl="0">
              <a:buFont typeface="Wingdings" pitchFamily="2" charset="2"/>
              <a:buChar char="Ø"/>
            </a:pPr>
            <a:endParaRPr lang="fr-FR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b="1" dirty="0" err="1" smtClean="0">
                <a:solidFill>
                  <a:srgbClr val="FF0000"/>
                </a:solidFill>
              </a:rPr>
              <a:t>glyc</a:t>
            </a:r>
            <a:r>
              <a:rPr lang="fr-FR" b="1" dirty="0" smtClean="0"/>
              <a:t>- </a:t>
            </a:r>
            <a:r>
              <a:rPr lang="fr-FR" dirty="0" smtClean="0"/>
              <a:t>est la </a:t>
            </a:r>
            <a:r>
              <a:rPr lang="fr-FR" u="sng" dirty="0" smtClean="0">
                <a:solidFill>
                  <a:srgbClr val="FF0000"/>
                </a:solidFill>
              </a:rPr>
              <a:t>racine</a:t>
            </a:r>
            <a:r>
              <a:rPr lang="fr-FR" dirty="0" smtClean="0"/>
              <a:t> , elle signifie glucose</a:t>
            </a:r>
          </a:p>
          <a:p>
            <a:pPr algn="l" rtl="0">
              <a:buFont typeface="Wingdings" pitchFamily="2" charset="2"/>
              <a:buChar char="Ø"/>
            </a:pPr>
            <a:endParaRPr lang="fr-FR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b="1" dirty="0" smtClean="0">
                <a:solidFill>
                  <a:srgbClr val="00B050"/>
                </a:solidFill>
              </a:rPr>
              <a:t>émie</a:t>
            </a:r>
            <a:r>
              <a:rPr lang="fr-FR" b="1" dirty="0" smtClean="0"/>
              <a:t> </a:t>
            </a:r>
            <a:r>
              <a:rPr lang="fr-FR" dirty="0" smtClean="0"/>
              <a:t>est le </a:t>
            </a:r>
            <a:r>
              <a:rPr lang="fr-FR" u="sng" dirty="0" smtClean="0">
                <a:solidFill>
                  <a:srgbClr val="00B050"/>
                </a:solidFill>
              </a:rPr>
              <a:t>suffixe</a:t>
            </a:r>
            <a:r>
              <a:rPr lang="fr-FR" dirty="0" smtClean="0"/>
              <a:t>, il traduit le taux d'une substance dans le sang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radical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fr-FR" dirty="0" smtClean="0"/>
              <a:t>Le radical ou racine est la partie centrale du mot, soit sa portion invariable ,</a:t>
            </a:r>
          </a:p>
          <a:p>
            <a:pPr algn="l" rtl="0"/>
            <a:endParaRPr lang="fr-FR" dirty="0" smtClean="0"/>
          </a:p>
          <a:p>
            <a:pPr algn="l" rtl="0"/>
            <a:r>
              <a:rPr lang="fr-FR" dirty="0" smtClean="0"/>
              <a:t>Le radical est l’origine de la famille des mots qui en dérivent. </a:t>
            </a:r>
          </a:p>
          <a:p>
            <a:pPr algn="l" rtl="0"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 algn="l" rtl="0"/>
            <a:r>
              <a:rPr lang="fr-FR" dirty="0" smtClean="0"/>
              <a:t>Appliqué la terminologie médicale, le radical sert souvent à designer:</a:t>
            </a:r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Un organe ou une partie d’organe;</a:t>
            </a:r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Une fonction reliée à un organe;</a:t>
            </a:r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Un élément qui fait partie intégrante du corps humain.  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43050"/>
            <a:ext cx="8229600" cy="4483113"/>
          </a:xfrm>
        </p:spPr>
        <p:txBody>
          <a:bodyPr/>
          <a:lstStyle/>
          <a:p>
            <a:pPr algn="l" rtl="0"/>
            <a:r>
              <a:rPr lang="fr-FR" dirty="0" smtClean="0"/>
              <a:t>Son sens peut être précisé par un préfixe (= placé avant la racine) ou un suffixe (= placé après le radical).</a:t>
            </a:r>
          </a:p>
          <a:p>
            <a:pPr algn="l" rtl="0">
              <a:buNone/>
            </a:pPr>
            <a:endParaRPr lang="fr-FR" dirty="0" smtClean="0"/>
          </a:p>
          <a:p>
            <a:pPr algn="l" rtl="0"/>
            <a:r>
              <a:rPr lang="fr-FR" dirty="0" smtClean="0"/>
              <a:t>Le nombre de radicaux, de préfixes et de suffixes varient d'un mot à l'autre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Exemple: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/>
          </a:bodyPr>
          <a:lstStyle/>
          <a:p>
            <a:pPr algn="l" rtl="0"/>
            <a:r>
              <a:rPr lang="fr-FR" dirty="0" smtClean="0">
                <a:solidFill>
                  <a:srgbClr val="FF0000"/>
                </a:solidFill>
              </a:rPr>
              <a:t>Gastr</a:t>
            </a:r>
            <a:r>
              <a:rPr lang="fr-FR" dirty="0" smtClean="0"/>
              <a:t>ique: est formé du radical </a:t>
            </a:r>
            <a:r>
              <a:rPr lang="fr-FR" u="sng" dirty="0" err="1" smtClean="0">
                <a:solidFill>
                  <a:srgbClr val="FF0000"/>
                </a:solidFill>
              </a:rPr>
              <a:t>gastr</a:t>
            </a:r>
            <a:r>
              <a:rPr lang="fr-FR" u="sng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, qui désigne l’estomac, un organe du corps humain.</a:t>
            </a:r>
          </a:p>
          <a:p>
            <a:pPr algn="l" rtl="0"/>
            <a:r>
              <a:rPr lang="fr-FR" dirty="0" smtClean="0">
                <a:solidFill>
                  <a:srgbClr val="FF0000"/>
                </a:solidFill>
              </a:rPr>
              <a:t>Acou</a:t>
            </a:r>
            <a:r>
              <a:rPr lang="fr-FR" dirty="0" smtClean="0"/>
              <a:t>métrie: est formé du radical </a:t>
            </a:r>
            <a:r>
              <a:rPr lang="fr-FR" u="sng" dirty="0" err="1" smtClean="0">
                <a:solidFill>
                  <a:srgbClr val="FF0000"/>
                </a:solidFill>
              </a:rPr>
              <a:t>acou</a:t>
            </a:r>
            <a:r>
              <a:rPr lang="fr-FR" dirty="0" smtClean="0"/>
              <a:t>  qui veut dire audition ou entendre .</a:t>
            </a:r>
          </a:p>
          <a:p>
            <a:pPr algn="l" rtl="0"/>
            <a:r>
              <a:rPr lang="fr-FR" dirty="0" smtClean="0">
                <a:solidFill>
                  <a:srgbClr val="FF0000"/>
                </a:solidFill>
              </a:rPr>
              <a:t>Azotémie</a:t>
            </a:r>
            <a:r>
              <a:rPr lang="fr-FR" dirty="0" smtClean="0"/>
              <a:t> : est formé du radical </a:t>
            </a:r>
            <a:r>
              <a:rPr lang="fr-FR" u="sng" dirty="0" err="1" smtClean="0">
                <a:solidFill>
                  <a:srgbClr val="FF0000"/>
                </a:solidFill>
              </a:rPr>
              <a:t>azot</a:t>
            </a:r>
            <a:r>
              <a:rPr lang="fr-FR" dirty="0" smtClean="0"/>
              <a:t> qui sert à désigner l’azote , un élément chimique  et du radical </a:t>
            </a:r>
            <a:r>
              <a:rPr lang="fr-FR" u="sng" dirty="0" smtClean="0">
                <a:solidFill>
                  <a:srgbClr val="FF0000"/>
                </a:solidFill>
              </a:rPr>
              <a:t>émie</a:t>
            </a:r>
            <a:r>
              <a:rPr lang="fr-FR" dirty="0" smtClean="0"/>
              <a:t> qui signifie sang.</a:t>
            </a:r>
          </a:p>
          <a:p>
            <a:pPr algn="l" rtl="0"/>
            <a:r>
              <a:rPr lang="fr-FR" dirty="0" err="1" smtClean="0">
                <a:solidFill>
                  <a:srgbClr val="FF0000"/>
                </a:solidFill>
              </a:rPr>
              <a:t>Leucocyte</a:t>
            </a:r>
            <a:r>
              <a:rPr lang="fr-FR" dirty="0" err="1" smtClean="0"/>
              <a:t>:</a:t>
            </a:r>
            <a:r>
              <a:rPr lang="fr-FR" u="sng" dirty="0" err="1" smtClean="0">
                <a:solidFill>
                  <a:srgbClr val="FF0000"/>
                </a:solidFill>
              </a:rPr>
              <a:t>leuco</a:t>
            </a:r>
            <a:r>
              <a:rPr lang="fr-FR" dirty="0" smtClean="0"/>
              <a:t>(blanc) </a:t>
            </a:r>
            <a:r>
              <a:rPr lang="fr-FR" u="sng" dirty="0" err="1" smtClean="0">
                <a:solidFill>
                  <a:srgbClr val="FF0000"/>
                </a:solidFill>
              </a:rPr>
              <a:t>cyte</a:t>
            </a:r>
            <a:r>
              <a:rPr lang="fr-FR" dirty="0" smtClean="0"/>
              <a:t>(globule) globule blanc.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Affixe: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fr-FR" b="1" dirty="0" smtClean="0">
                <a:solidFill>
                  <a:srgbClr val="7030A0"/>
                </a:solidFill>
              </a:rPr>
              <a:t>L’affixe</a:t>
            </a:r>
            <a:r>
              <a:rPr lang="fr-FR" dirty="0" smtClean="0"/>
              <a:t> est un élément susceptible d’être incorporé dans un mot pour en modifier le sens ou la fonction ;</a:t>
            </a:r>
          </a:p>
          <a:p>
            <a:pPr algn="l" rtl="0"/>
            <a:r>
              <a:rPr lang="fr-FR" dirty="0" smtClean="0"/>
              <a:t>Lorsque </a:t>
            </a:r>
            <a:r>
              <a:rPr lang="fr-FR" b="1" dirty="0" smtClean="0">
                <a:solidFill>
                  <a:srgbClr val="7030A0"/>
                </a:solidFill>
              </a:rPr>
              <a:t>l’affixe</a:t>
            </a:r>
            <a:r>
              <a:rPr lang="fr-FR" dirty="0" smtClean="0"/>
              <a:t> est placé devant le radical , il porte le nom de </a:t>
            </a:r>
            <a:r>
              <a:rPr lang="fr-FR" u="sng" dirty="0" smtClean="0"/>
              <a:t>préfixe</a:t>
            </a:r>
            <a:r>
              <a:rPr lang="fr-FR" dirty="0" smtClean="0"/>
              <a:t> .</a:t>
            </a:r>
          </a:p>
          <a:p>
            <a:pPr algn="l" rtl="0"/>
            <a:r>
              <a:rPr lang="fr-FR" dirty="0" smtClean="0"/>
              <a:t>Lorsque il est placé à la suite du radical , il porte le nom de </a:t>
            </a:r>
            <a:r>
              <a:rPr lang="fr-FR" u="sng" dirty="0" smtClean="0"/>
              <a:t>suffixe</a:t>
            </a:r>
            <a:r>
              <a:rPr lang="fr-FR" dirty="0" smtClean="0"/>
              <a:t>  et finalement ,</a:t>
            </a:r>
          </a:p>
          <a:p>
            <a:pPr algn="l" rtl="0"/>
            <a:r>
              <a:rPr lang="fr-FR" dirty="0" smtClean="0"/>
              <a:t> lorsqu’il est placé dans le radical , il porte le nom d’</a:t>
            </a:r>
            <a:r>
              <a:rPr lang="fr-FR" u="sng" dirty="0" smtClean="0"/>
              <a:t>infixe</a:t>
            </a:r>
            <a:r>
              <a:rPr lang="fr-FR" dirty="0" smtClean="0"/>
              <a:t>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N B: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Plusieurs radicaux peuvent être utilisés comme affixes dans le but de modifier un terme médical.</a:t>
            </a:r>
          </a:p>
          <a:p>
            <a:pPr algn="l" rtl="0"/>
            <a:r>
              <a:rPr lang="fr-FR" dirty="0" smtClean="0"/>
              <a:t>EX: le radical </a:t>
            </a:r>
            <a:r>
              <a:rPr lang="fr-FR" dirty="0" err="1" smtClean="0">
                <a:solidFill>
                  <a:srgbClr val="7030A0"/>
                </a:solidFill>
              </a:rPr>
              <a:t>ambly</a:t>
            </a:r>
            <a:r>
              <a:rPr lang="fr-FR" dirty="0" smtClean="0"/>
              <a:t> dans </a:t>
            </a:r>
            <a:r>
              <a:rPr lang="fr-FR" dirty="0" smtClean="0">
                <a:solidFill>
                  <a:srgbClr val="7030A0"/>
                </a:solidFill>
              </a:rPr>
              <a:t>ambly</a:t>
            </a:r>
            <a:r>
              <a:rPr lang="fr-FR" dirty="0" smtClean="0"/>
              <a:t>opie;</a:t>
            </a:r>
          </a:p>
          <a:p>
            <a:pPr algn="l" rtl="0"/>
            <a:r>
              <a:rPr lang="fr-FR" dirty="0" smtClean="0"/>
              <a:t>Et qu’un terme médical  ne comporte pas obligatoirement un affixe (leucocyte).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HEPAT</a:t>
            </a:r>
            <a:r>
              <a:rPr lang="fr-FR" dirty="0" err="1" smtClean="0"/>
              <a:t>ECTOMIE:Ce</a:t>
            </a:r>
            <a:r>
              <a:rPr lang="fr-FR" dirty="0" smtClean="0"/>
              <a:t> mot est formé d'un radical = HEPAT qui signifie FOIE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amygdal</a:t>
            </a:r>
            <a:r>
              <a:rPr lang="fr-FR" b="1" dirty="0" smtClean="0"/>
              <a:t>= </a:t>
            </a:r>
            <a:r>
              <a:rPr lang="fr-FR" b="1" dirty="0" smtClean="0">
                <a:solidFill>
                  <a:srgbClr val="C00000"/>
                </a:solidFill>
              </a:rPr>
              <a:t>amygdale</a:t>
            </a:r>
            <a:endParaRPr lang="fr-FR" b="1" dirty="0" smtClean="0"/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pancréa</a:t>
            </a:r>
            <a:r>
              <a:rPr lang="fr-FR" b="1" dirty="0" smtClean="0"/>
              <a:t>= pancréas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cholécyst</a:t>
            </a:r>
            <a:r>
              <a:rPr lang="fr-FR" b="1" dirty="0" smtClean="0"/>
              <a:t>= vésicule biliaire </a:t>
            </a:r>
          </a:p>
          <a:p>
            <a:pPr algn="l" rtl="0"/>
            <a:r>
              <a:rPr lang="fr-FR" b="1" dirty="0" smtClean="0">
                <a:solidFill>
                  <a:srgbClr val="C00000"/>
                </a:solidFill>
              </a:rPr>
              <a:t>col</a:t>
            </a:r>
            <a:r>
              <a:rPr lang="fr-FR" b="1" dirty="0" smtClean="0"/>
              <a:t>= côlon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nephr</a:t>
            </a:r>
            <a:r>
              <a:rPr lang="fr-FR" b="1" dirty="0" smtClean="0"/>
              <a:t>= rein  </a:t>
            </a:r>
          </a:p>
        </p:txBody>
      </p:sp>
    </p:spTree>
  </p:cSld>
  <p:clrMapOvr>
    <a:masterClrMapping/>
  </p:clrMapOvr>
  <p:transition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500034" y="1714488"/>
            <a:ext cx="8229600" cy="3911609"/>
          </a:xfrm>
        </p:spPr>
        <p:txBody>
          <a:bodyPr/>
          <a:lstStyle/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hystér</a:t>
            </a:r>
            <a:r>
              <a:rPr lang="fr-FR" b="1" dirty="0" smtClean="0"/>
              <a:t> = utérus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spléne</a:t>
            </a:r>
            <a:r>
              <a:rPr lang="fr-FR" b="1" dirty="0" smtClean="0"/>
              <a:t>= rate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gastr</a:t>
            </a:r>
            <a:r>
              <a:rPr lang="fr-FR" b="1" dirty="0" smtClean="0"/>
              <a:t>= estomac</a:t>
            </a:r>
          </a:p>
          <a:p>
            <a:pPr algn="l" rtl="0"/>
            <a:r>
              <a:rPr lang="fr-FR" b="1" dirty="0" err="1" smtClean="0">
                <a:solidFill>
                  <a:srgbClr val="C00000"/>
                </a:solidFill>
              </a:rPr>
              <a:t>salping</a:t>
            </a:r>
            <a:r>
              <a:rPr lang="fr-FR" b="1" dirty="0" smtClean="0"/>
              <a:t> / </a:t>
            </a:r>
            <a:r>
              <a:rPr lang="fr-FR" b="1" dirty="0" err="1" smtClean="0">
                <a:solidFill>
                  <a:srgbClr val="C00000"/>
                </a:solidFill>
              </a:rPr>
              <a:t>salpinx</a:t>
            </a:r>
            <a:r>
              <a:rPr lang="fr-FR" b="1" dirty="0" smtClean="0"/>
              <a:t> =trompe</a:t>
            </a:r>
            <a:endParaRPr lang="fr-FR" dirty="0" smtClean="0"/>
          </a:p>
          <a:p>
            <a:pPr algn="l" rtl="0"/>
            <a:endParaRPr lang="fr-FR" b="1" dirty="0" smtClean="0"/>
          </a:p>
          <a:p>
            <a:pPr algn="l" rtl="0"/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Préfixe: 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l" rtl="0"/>
            <a:r>
              <a:rPr lang="fr-FR" dirty="0" smtClean="0"/>
              <a:t>Élément placé devant le radical d’un mot ,et qui sert à en modifier le sens 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Objectifs: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Comprendre  la terminologie spécifique au domaine médical;</a:t>
            </a:r>
          </a:p>
          <a:p>
            <a:pPr algn="l" rtl="0">
              <a:buFont typeface="Wingdings" pitchFamily="2" charset="2"/>
              <a:buChar char="Ø"/>
            </a:pPr>
            <a:endParaRPr lang="fr-FR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S’approprier l’orthographe des termes médicaux et différents éléments associés .</a:t>
            </a:r>
            <a:endParaRPr lang="fr-FR" dirty="0"/>
          </a:p>
        </p:txBody>
      </p:sp>
      <p:pic>
        <p:nvPicPr>
          <p:cNvPr id="16386" name="Picture 2" descr="http://www.infirmiers.com/forum/download/file.php?avatar=581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572008"/>
            <a:ext cx="2571768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Le terme calcémie désigne la quantité de calcium présente dans le sang , si l’on rajoute à ce terme le préfixe </a:t>
            </a:r>
            <a:r>
              <a:rPr lang="fr-FR" dirty="0" smtClean="0">
                <a:solidFill>
                  <a:schemeClr val="tx2"/>
                </a:solidFill>
              </a:rPr>
              <a:t>hypo</a:t>
            </a:r>
            <a:r>
              <a:rPr lang="fr-FR" dirty="0" smtClean="0"/>
              <a:t> : qui évoque une diminution , on forme un nouveau mot </a:t>
            </a:r>
            <a:r>
              <a:rPr lang="fr-FR" dirty="0" smtClean="0">
                <a:solidFill>
                  <a:schemeClr val="tx2"/>
                </a:solidFill>
              </a:rPr>
              <a:t>hypo</a:t>
            </a:r>
            <a:r>
              <a:rPr lang="fr-FR" dirty="0" smtClean="0"/>
              <a:t>calcémie: qui désigne une diminution de la quantité de calcium dans le sang . 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u="sng" dirty="0" smtClean="0">
                <a:solidFill>
                  <a:schemeClr val="accent1"/>
                </a:solidFill>
                <a:latin typeface="Brush Script MT" pitchFamily="66" charset="0"/>
              </a:rPr>
              <a:t>Les préfixes dits généraux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A – An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manque de quelque chose</a:t>
            </a:r>
          </a:p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Ana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contre (de quelque chose, ou le contraire)</a:t>
            </a:r>
          </a:p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Anti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contre opposé à</a:t>
            </a:r>
          </a:p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En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dans</a:t>
            </a:r>
          </a:p>
          <a:p>
            <a:pPr>
              <a:buClr>
                <a:schemeClr val="accent1"/>
              </a:buClr>
            </a:pPr>
            <a:r>
              <a:rPr lang="fr-FR" dirty="0" err="1" smtClean="0">
                <a:solidFill>
                  <a:srgbClr val="FF5050"/>
                </a:solidFill>
              </a:rPr>
              <a:t>Endo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à l’intérieur</a:t>
            </a:r>
          </a:p>
          <a:p>
            <a:pPr>
              <a:buClr>
                <a:schemeClr val="accent1"/>
              </a:buClr>
            </a:pPr>
            <a:r>
              <a:rPr lang="fr-FR" dirty="0" err="1" smtClean="0">
                <a:solidFill>
                  <a:srgbClr val="FF5050"/>
                </a:solidFill>
              </a:rPr>
              <a:t>Ec</a:t>
            </a:r>
            <a:r>
              <a:rPr lang="fr-FR" dirty="0" smtClean="0">
                <a:solidFill>
                  <a:srgbClr val="FF5050"/>
                </a:solidFill>
              </a:rPr>
              <a:t> – Ex</a:t>
            </a:r>
            <a:r>
              <a:rPr lang="fr-FR" dirty="0" smtClean="0">
                <a:solidFill>
                  <a:schemeClr val="hlink"/>
                </a:solidFill>
              </a:rPr>
              <a:t> </a:t>
            </a:r>
            <a:r>
              <a:rPr lang="fr-FR" dirty="0" smtClean="0">
                <a:solidFill>
                  <a:schemeClr val="accent1"/>
                </a:solidFill>
              </a:rPr>
              <a:t>: hors de</a:t>
            </a:r>
            <a:r>
              <a:rPr lang="fr-FR" dirty="0" smtClean="0">
                <a:solidFill>
                  <a:schemeClr val="accent1"/>
                </a:solidFill>
                <a:latin typeface="Brush Script MT" pitchFamily="66" charset="0"/>
              </a:rPr>
              <a:t> </a:t>
            </a:r>
            <a:endParaRPr lang="fr-FR" dirty="0">
              <a:solidFill>
                <a:schemeClr val="accent1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ransition>
    <p:wheel spokes="3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In – Im</a:t>
            </a:r>
            <a:r>
              <a:rPr lang="fr-FR" dirty="0" smtClean="0"/>
              <a:t> </a:t>
            </a:r>
            <a:r>
              <a:rPr lang="fr-FR" dirty="0" smtClean="0">
                <a:solidFill>
                  <a:schemeClr val="accent1"/>
                </a:solidFill>
              </a:rPr>
              <a:t>: idée de négation</a:t>
            </a:r>
          </a:p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In</a:t>
            </a:r>
            <a:r>
              <a:rPr lang="fr-FR" dirty="0" smtClean="0">
                <a:solidFill>
                  <a:schemeClr val="accent1"/>
                </a:solidFill>
              </a:rPr>
              <a:t> : dans</a:t>
            </a:r>
          </a:p>
          <a:p>
            <a:pPr>
              <a:buClr>
                <a:schemeClr val="accent1"/>
              </a:buClr>
            </a:pPr>
            <a:r>
              <a:rPr lang="fr-FR" dirty="0" smtClean="0">
                <a:solidFill>
                  <a:srgbClr val="FF5050"/>
                </a:solidFill>
              </a:rPr>
              <a:t>Intra </a:t>
            </a:r>
            <a:r>
              <a:rPr lang="fr-FR" dirty="0" smtClean="0">
                <a:solidFill>
                  <a:schemeClr val="accent1"/>
                </a:solidFill>
              </a:rPr>
              <a:t>: dans</a:t>
            </a:r>
          </a:p>
          <a:p>
            <a:pPr lvl="0"/>
            <a:r>
              <a:rPr lang="fr-FR" dirty="0" err="1" smtClean="0"/>
              <a:t>brady</a:t>
            </a:r>
            <a:r>
              <a:rPr lang="fr-FR" dirty="0" smtClean="0"/>
              <a:t>- : lent</a:t>
            </a:r>
          </a:p>
          <a:p>
            <a:r>
              <a:rPr lang="fr-FR" dirty="0" err="1" smtClean="0"/>
              <a:t>tachy</a:t>
            </a:r>
            <a:r>
              <a:rPr lang="fr-FR" dirty="0" smtClean="0"/>
              <a:t>- : rapide</a:t>
            </a:r>
          </a:p>
          <a:p>
            <a:pPr lvl="0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fr-FR" dirty="0" err="1" smtClean="0"/>
              <a:t>dys</a:t>
            </a:r>
            <a:r>
              <a:rPr lang="fr-FR" dirty="0" smtClean="0"/>
              <a:t>- : fonction anormale</a:t>
            </a:r>
          </a:p>
          <a:p>
            <a:pPr lvl="0"/>
            <a:r>
              <a:rPr lang="fr-FR" dirty="0" smtClean="0"/>
              <a:t>homéo- : semblable</a:t>
            </a:r>
          </a:p>
          <a:p>
            <a:pPr lvl="0"/>
            <a:r>
              <a:rPr lang="fr-FR" dirty="0" smtClean="0"/>
              <a:t>hyper- : trop, excès, augmentation</a:t>
            </a:r>
          </a:p>
          <a:p>
            <a:pPr lvl="0"/>
            <a:r>
              <a:rPr lang="fr-FR" dirty="0" smtClean="0"/>
              <a:t>hypo- : peu, diminution</a:t>
            </a:r>
          </a:p>
          <a:p>
            <a:pPr lvl="0"/>
            <a:r>
              <a:rPr lang="fr-FR" dirty="0" smtClean="0"/>
              <a:t>para- : à côté de</a:t>
            </a:r>
          </a:p>
          <a:p>
            <a:pPr lvl="0"/>
            <a:r>
              <a:rPr lang="fr-FR" dirty="0" smtClean="0"/>
              <a:t>péri- : autour</a:t>
            </a:r>
          </a:p>
          <a:p>
            <a:pPr lvl="0"/>
            <a:r>
              <a:rPr lang="fr-FR" dirty="0" smtClean="0"/>
              <a:t>poly- : plusieurs, souvent, (beaucoup)</a:t>
            </a:r>
          </a:p>
          <a:p>
            <a:pPr lvl="0"/>
            <a:r>
              <a:rPr lang="fr-FR" dirty="0" smtClean="0"/>
              <a:t>post- : après, en arrière</a:t>
            </a:r>
          </a:p>
          <a:p>
            <a:pPr lvl="0"/>
            <a:r>
              <a:rPr lang="fr-FR" dirty="0" smtClean="0"/>
              <a:t>pré- : avant, en avant</a:t>
            </a:r>
          </a:p>
          <a:p>
            <a:pPr>
              <a:buClr>
                <a:schemeClr val="accent1"/>
              </a:buClr>
            </a:pPr>
            <a:endParaRPr lang="fr-FR" dirty="0" smtClean="0">
              <a:solidFill>
                <a:schemeClr val="accent1"/>
              </a:solidFill>
            </a:endParaRP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Suffixe: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Élément placé à la suite d’un radical d’un mot ,et qui sert à en modifier le sens .</a:t>
            </a:r>
          </a:p>
          <a:p>
            <a:pPr algn="l" rtl="0"/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Le radical </a:t>
            </a:r>
            <a:r>
              <a:rPr lang="fr-FR" dirty="0" err="1" smtClean="0">
                <a:solidFill>
                  <a:srgbClr val="C00000"/>
                </a:solidFill>
              </a:rPr>
              <a:t>gastr</a:t>
            </a:r>
            <a:r>
              <a:rPr lang="fr-FR" dirty="0" smtClean="0"/>
              <a:t> signifie estomac , si l’on ajoute le suffixe </a:t>
            </a:r>
            <a:r>
              <a:rPr lang="fr-FR" dirty="0" err="1" smtClean="0">
                <a:solidFill>
                  <a:srgbClr val="00B050"/>
                </a:solidFill>
              </a:rPr>
              <a:t>ectomie</a:t>
            </a:r>
            <a:r>
              <a:rPr lang="fr-FR" dirty="0" smtClean="0"/>
              <a:t> , qui évoque une ablation chirurgicale, on forme un nouveau mot .</a:t>
            </a:r>
          </a:p>
          <a:p>
            <a:pPr algn="l" rtl="0"/>
            <a:r>
              <a:rPr lang="fr-FR" dirty="0" smtClean="0"/>
              <a:t>En effet le terme </a:t>
            </a:r>
            <a:r>
              <a:rPr lang="fr-FR" b="1" dirty="0" smtClean="0">
                <a:solidFill>
                  <a:srgbClr val="C00000"/>
                </a:solidFill>
              </a:rPr>
              <a:t>gastr</a:t>
            </a:r>
            <a:r>
              <a:rPr lang="fr-FR" b="1" dirty="0" smtClean="0">
                <a:solidFill>
                  <a:srgbClr val="00B050"/>
                </a:solidFill>
              </a:rPr>
              <a:t>ectomie</a:t>
            </a:r>
            <a:r>
              <a:rPr lang="fr-FR" dirty="0" smtClean="0"/>
              <a:t> signifie ablation chirurgicale de l’estomac.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fr-FR" dirty="0" smtClean="0"/>
              <a:t>-algie : douleur</a:t>
            </a:r>
          </a:p>
          <a:p>
            <a:pPr lvl="0"/>
            <a:r>
              <a:rPr lang="fr-FR" dirty="0" smtClean="0"/>
              <a:t>-</a:t>
            </a:r>
            <a:r>
              <a:rPr lang="fr-FR" dirty="0" err="1" smtClean="0"/>
              <a:t>ectomie</a:t>
            </a:r>
            <a:r>
              <a:rPr lang="fr-FR" dirty="0" smtClean="0"/>
              <a:t> : ablation, exérèse</a:t>
            </a:r>
          </a:p>
          <a:p>
            <a:pPr lvl="0"/>
            <a:r>
              <a:rPr lang="fr-FR" dirty="0" smtClean="0"/>
              <a:t>-émie : sang, taux sanguin</a:t>
            </a:r>
          </a:p>
          <a:p>
            <a:pPr lvl="0"/>
            <a:r>
              <a:rPr lang="fr-FR" dirty="0" smtClean="0"/>
              <a:t>-graphie : examen radiologique,</a:t>
            </a:r>
          </a:p>
          <a:p>
            <a:pPr lvl="0"/>
            <a:r>
              <a:rPr lang="fr-FR" dirty="0" smtClean="0"/>
              <a:t>-ite : inflammation, </a:t>
            </a:r>
          </a:p>
          <a:p>
            <a:pPr lvl="0"/>
            <a:r>
              <a:rPr lang="fr-FR" dirty="0" smtClean="0"/>
              <a:t>-</a:t>
            </a:r>
            <a:r>
              <a:rPr lang="fr-FR" dirty="0" err="1" smtClean="0"/>
              <a:t>logie</a:t>
            </a:r>
            <a:r>
              <a:rPr lang="fr-FR" dirty="0" smtClean="0"/>
              <a:t> : étude de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fr-FR" dirty="0" err="1" smtClean="0"/>
              <a:t>ome</a:t>
            </a:r>
            <a:r>
              <a:rPr lang="fr-FR" dirty="0" smtClean="0"/>
              <a:t> : tumeur</a:t>
            </a:r>
          </a:p>
          <a:p>
            <a:pPr lvl="0"/>
            <a:r>
              <a:rPr lang="fr-FR" dirty="0" smtClean="0"/>
              <a:t>-ose : état pathologique chronique</a:t>
            </a:r>
          </a:p>
          <a:p>
            <a:pPr lvl="0"/>
            <a:r>
              <a:rPr lang="fr-FR" dirty="0" smtClean="0"/>
              <a:t>-</a:t>
            </a:r>
            <a:r>
              <a:rPr lang="fr-FR" dirty="0" err="1" smtClean="0"/>
              <a:t>pathie</a:t>
            </a:r>
            <a:r>
              <a:rPr lang="fr-FR" dirty="0" smtClean="0"/>
              <a:t> : maladie</a:t>
            </a:r>
          </a:p>
          <a:p>
            <a:pPr lvl="0"/>
            <a:r>
              <a:rPr lang="fr-FR" dirty="0" smtClean="0"/>
              <a:t>-scopie : examen optique</a:t>
            </a:r>
          </a:p>
          <a:p>
            <a:pPr lvl="0"/>
            <a:r>
              <a:rPr lang="fr-FR" dirty="0" smtClean="0"/>
              <a:t>-</a:t>
            </a:r>
            <a:r>
              <a:rPr lang="fr-FR" dirty="0" err="1" smtClean="0"/>
              <a:t>tomie</a:t>
            </a:r>
            <a:r>
              <a:rPr lang="fr-FR" dirty="0" smtClean="0"/>
              <a:t> : ouverture, incision chirurgicale</a:t>
            </a:r>
          </a:p>
          <a:p>
            <a:pPr lvl="0"/>
            <a:r>
              <a:rPr lang="fr-FR" dirty="0" smtClean="0"/>
              <a:t>-</a:t>
            </a:r>
            <a:r>
              <a:rPr lang="fr-FR" dirty="0" err="1" smtClean="0"/>
              <a:t>urie</a:t>
            </a:r>
            <a:r>
              <a:rPr lang="fr-FR" dirty="0" smtClean="0"/>
              <a:t> : urines, taux urinaire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infixe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Elément placé à l’intérieur d’un terme pour modifier le sens.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1-Hémiopie: conservation de la vision dans une moitié du champ visuel;</a:t>
            </a:r>
          </a:p>
          <a:p>
            <a:r>
              <a:rPr lang="fr-FR" dirty="0" smtClean="0"/>
              <a:t>2-Hémianopie: perte de la vision dans une moitié du champ visuel	.</a:t>
            </a:r>
          </a:p>
          <a:p>
            <a:r>
              <a:rPr lang="fr-FR" dirty="0" smtClean="0"/>
              <a:t>On remarque que l’infixe an a modifier le sens du premier terme 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-FR" dirty="0"/>
              <a:t>T</a:t>
            </a:r>
            <a:r>
              <a:rPr lang="fr-FR" dirty="0" smtClean="0"/>
              <a:t>erminologie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 </a:t>
            </a:r>
            <a:r>
              <a:rPr lang="fr-FR" dirty="0" smtClean="0">
                <a:hlinkClick r:id="rId2"/>
              </a:rPr>
              <a:t>Vocabulaire</a:t>
            </a:r>
            <a:r>
              <a:rPr lang="fr-FR" dirty="0" smtClean="0"/>
              <a:t>, </a:t>
            </a:r>
            <a:r>
              <a:rPr lang="fr-FR" dirty="0" smtClean="0">
                <a:hlinkClick r:id="rId3"/>
              </a:rPr>
              <a:t>ensemble</a:t>
            </a:r>
            <a:r>
              <a:rPr lang="fr-FR" dirty="0" smtClean="0"/>
              <a:t> </a:t>
            </a:r>
            <a:r>
              <a:rPr lang="fr-FR" dirty="0" smtClean="0">
                <a:hlinkClick r:id="rId4"/>
              </a:rPr>
              <a:t>des</a:t>
            </a:r>
            <a:r>
              <a:rPr lang="fr-FR" dirty="0" smtClean="0"/>
              <a:t> </a:t>
            </a:r>
            <a:r>
              <a:rPr lang="fr-FR" dirty="0" smtClean="0">
                <a:hlinkClick r:id="rId5"/>
              </a:rPr>
              <a:t>termes</a:t>
            </a:r>
            <a:r>
              <a:rPr lang="fr-FR" dirty="0" smtClean="0"/>
              <a:t> </a:t>
            </a:r>
            <a:r>
              <a:rPr lang="fr-FR" dirty="0" smtClean="0">
                <a:hlinkClick r:id="rId6"/>
              </a:rPr>
              <a:t>propres</a:t>
            </a:r>
            <a:r>
              <a:rPr lang="fr-FR" dirty="0" smtClean="0"/>
              <a:t> </a:t>
            </a:r>
            <a:r>
              <a:rPr lang="fr-FR" dirty="0" smtClean="0">
                <a:hlinkClick r:id="rId7"/>
              </a:rPr>
              <a:t>à</a:t>
            </a:r>
            <a:r>
              <a:rPr lang="fr-FR" dirty="0" smtClean="0"/>
              <a:t> </a:t>
            </a:r>
            <a:r>
              <a:rPr lang="fr-FR" dirty="0" smtClean="0">
                <a:hlinkClick r:id="rId8"/>
              </a:rPr>
              <a:t>un</a:t>
            </a:r>
            <a:r>
              <a:rPr lang="fr-FR" dirty="0" smtClean="0"/>
              <a:t> </a:t>
            </a:r>
            <a:r>
              <a:rPr lang="fr-FR" dirty="0" smtClean="0">
                <a:hlinkClick r:id="rId9"/>
              </a:rPr>
              <a:t>domaine</a:t>
            </a:r>
            <a:r>
              <a:rPr lang="fr-FR" dirty="0" smtClean="0"/>
              <a:t>, </a:t>
            </a:r>
            <a:r>
              <a:rPr lang="fr-FR" dirty="0" smtClean="0">
                <a:hlinkClick r:id="rId7"/>
              </a:rPr>
              <a:t>à</a:t>
            </a:r>
            <a:r>
              <a:rPr lang="fr-FR" dirty="0" smtClean="0"/>
              <a:t> une </a:t>
            </a:r>
            <a:r>
              <a:rPr lang="fr-FR" dirty="0" smtClean="0">
                <a:hlinkClick r:id="rId10"/>
              </a:rPr>
              <a:t>technique</a:t>
            </a:r>
            <a:r>
              <a:rPr lang="fr-FR" dirty="0" smtClean="0"/>
              <a:t>, </a:t>
            </a:r>
            <a:r>
              <a:rPr lang="fr-FR" dirty="0" smtClean="0">
                <a:hlinkClick r:id="rId7"/>
              </a:rPr>
              <a:t>à</a:t>
            </a:r>
            <a:r>
              <a:rPr lang="fr-FR" dirty="0" smtClean="0"/>
              <a:t> une </a:t>
            </a:r>
            <a:r>
              <a:rPr lang="fr-FR" dirty="0" smtClean="0">
                <a:hlinkClick r:id="rId11"/>
              </a:rPr>
              <a:t>science</a:t>
            </a:r>
            <a:r>
              <a:rPr lang="fr-FR" dirty="0" smtClean="0"/>
              <a:t>.</a:t>
            </a:r>
            <a:endParaRPr lang="ar-SA" dirty="0"/>
          </a:p>
        </p:txBody>
      </p:sp>
      <p:pic>
        <p:nvPicPr>
          <p:cNvPr id="4" name="il_fi" descr="http://www.coursenligne.net/interface/promo/aide_sante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28926" y="3643314"/>
            <a:ext cx="332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remarque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L’utilisation de l’infixe est de nature plutôt théorique que pratique;</a:t>
            </a:r>
          </a:p>
          <a:p>
            <a:r>
              <a:rPr lang="fr-FR" dirty="0" smtClean="0"/>
              <a:t>En effet ,vous noterez que, dans l’exemple précédent, l’infixe « an » est aussi un préfixe.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Dans certaines circonstances, on ajoute les lettres </a:t>
            </a:r>
            <a:r>
              <a:rPr lang="fr-FR" dirty="0" err="1" smtClean="0"/>
              <a:t>a,e,i,o,u</a:t>
            </a:r>
            <a:r>
              <a:rPr lang="fr-FR" dirty="0" smtClean="0"/>
              <a:t> et certaines consonnes aux différents radicaux  pour faciliter la lecture et la prononciation du terme.</a:t>
            </a:r>
          </a:p>
          <a:p>
            <a:r>
              <a:rPr lang="fr-FR" dirty="0" smtClean="0"/>
              <a:t>Ces différentes lettres peuvent s’insérer, par exemple, entre deux radicaux, entre un préfixe et un radical ou encore entre un radical et un suffixe. 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err="1" smtClean="0"/>
              <a:t>Arthr</a:t>
            </a:r>
            <a:r>
              <a:rPr lang="fr-FR" dirty="0" smtClean="0"/>
              <a:t>/o/scopie: </a:t>
            </a:r>
            <a:r>
              <a:rPr lang="fr-FR" dirty="0" err="1" smtClean="0"/>
              <a:t>arthr</a:t>
            </a:r>
            <a:r>
              <a:rPr lang="fr-FR" dirty="0" smtClean="0"/>
              <a:t>: radical qui signifie articulation </a:t>
            </a:r>
          </a:p>
          <a:p>
            <a:r>
              <a:rPr lang="fr-FR" dirty="0" smtClean="0"/>
              <a:t>                 o: voyelle qui sert à faciliter la prononciation </a:t>
            </a:r>
          </a:p>
          <a:p>
            <a:r>
              <a:rPr lang="fr-FR" dirty="0" smtClean="0"/>
              <a:t>                scopie: suffixe qui évoque un examen visuel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Résumé</a:t>
            </a:r>
            <a:br>
              <a:rPr lang="fr-FR" dirty="0" smtClean="0"/>
            </a:b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sz="quarter" idx="1"/>
          </p:nvPr>
        </p:nvGraphicFramePr>
        <p:xfrm>
          <a:off x="642909" y="1600200"/>
          <a:ext cx="8123264" cy="3114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0816"/>
                <a:gridCol w="2030816"/>
                <a:gridCol w="2030816"/>
                <a:gridCol w="2030816"/>
              </a:tblGrid>
              <a:tr h="778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omic Sans MS"/>
                          <a:ea typeface="Calibri"/>
                          <a:cs typeface="Verdana"/>
                        </a:rPr>
                        <a:t>terme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omic Sans MS"/>
                          <a:ea typeface="Calibri"/>
                          <a:cs typeface="Verdana"/>
                        </a:rPr>
                        <a:t>Emplacement de l’élément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Nom de l’élément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exemple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8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omic Sans MS"/>
                          <a:ea typeface="Calibri"/>
                          <a:cs typeface="Verdana"/>
                        </a:rPr>
                        <a:t>Affixe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Devant le radical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Préfixe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hypogastre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8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latin typeface="Comic Sans MS"/>
                        <a:ea typeface="Calibri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Après le radical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suffixe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omic Sans MS"/>
                          <a:ea typeface="Calibri"/>
                          <a:cs typeface="Verdana"/>
                        </a:rPr>
                        <a:t>colectomie</a:t>
                      </a:r>
                      <a:endParaRPr lang="fr-F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8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omic Sans MS"/>
                          <a:ea typeface="Calibri"/>
                          <a:cs typeface="Verdana"/>
                        </a:rPr>
                        <a:t>Radical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omic Sans MS"/>
                          <a:ea typeface="Calibri"/>
                          <a:cs typeface="Verdana"/>
                        </a:rPr>
                        <a:t>Après un préfixe et/ou avant un suffixe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latin typeface="Comic Sans MS"/>
                        <a:ea typeface="Calibri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latin typeface="Comic Sans MS"/>
                          <a:ea typeface="Calibri"/>
                          <a:cs typeface="Verdana"/>
                        </a:rPr>
                        <a:t>Oligoménorrhée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Eponyme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 terme éponyme réfère à l’antiquité  grecque (</a:t>
            </a:r>
            <a:r>
              <a:rPr lang="fr-FR" dirty="0" err="1" smtClean="0"/>
              <a:t>eponumos</a:t>
            </a:r>
            <a:r>
              <a:rPr lang="fr-FR" dirty="0" smtClean="0"/>
              <a:t> ou </a:t>
            </a:r>
            <a:r>
              <a:rPr lang="fr-FR" dirty="0" err="1" smtClean="0"/>
              <a:t>empunomazo</a:t>
            </a:r>
            <a:r>
              <a:rPr lang="fr-FR" dirty="0" smtClean="0"/>
              <a:t>), et signifie « personnage qui donne son nom à quelque chose »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Dans le langage médical, on parlera d’éponyme pour désigner :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Certaines maladies : maladie de Hodgkin 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Certaines techniques  diagnostiques : test de </a:t>
            </a:r>
            <a:r>
              <a:rPr lang="fr-FR" dirty="0" err="1" smtClean="0"/>
              <a:t>Papanicolaou</a:t>
            </a:r>
            <a:r>
              <a:rPr lang="fr-FR" dirty="0" smtClean="0"/>
              <a:t> 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Certaines techniques opératoires : opération de </a:t>
            </a:r>
            <a:r>
              <a:rPr lang="fr-FR" dirty="0" err="1" smtClean="0"/>
              <a:t>Wertheim</a:t>
            </a:r>
            <a:r>
              <a:rPr lang="fr-FR" dirty="0" smtClean="0"/>
              <a:t> 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Certains instruments médicaux ou chirurgicaux : bougie de </a:t>
            </a:r>
            <a:r>
              <a:rPr lang="fr-FR" dirty="0" err="1" smtClean="0"/>
              <a:t>Hégar</a:t>
            </a:r>
            <a:r>
              <a:rPr lang="fr-FR" dirty="0" smtClean="0"/>
              <a:t>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Certains de ces éponymes serviront de radicaux pour la formation  de termes médicaux, bartholinite, terme issu du nom Bartholin.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Comparaison de mots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On peut comparer des mots en fonction de leurs sens ou de leurs prononciations.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Synonymes :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Mots  de  signification  identique ou de sens très voisin.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Exemple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Les termes érythrocytes et hématie sont des synonymes, les deux signifiants globules rouges.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TERMINOLOGIE MEDICALE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Les médecins emploient un vocabulaire spécifique qui compte entre 15 000 et 20 000 mots.</a:t>
            </a:r>
          </a:p>
          <a:p>
            <a:pPr algn="l" rtl="0"/>
            <a:r>
              <a:rPr lang="fr-FR" dirty="0" smtClean="0"/>
              <a:t>L'étude de ses termes s'appelle la terminologie médicale.  Un mot médical est une composition de plusieurs unités de sens différents, souvent dérivés de mots grecs et latins.</a:t>
            </a:r>
          </a:p>
          <a:p>
            <a:pPr algn="l" rtl="0"/>
            <a:endParaRPr lang="fr-FR" dirty="0"/>
          </a:p>
        </p:txBody>
      </p:sp>
      <p:pic>
        <p:nvPicPr>
          <p:cNvPr id="41986" name="Picture 2" descr="http://www.devenir-secretaire-medicale.fr/images/equipe-secretaire-medica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5214951"/>
            <a:ext cx="2857520" cy="16430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Homonymes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Mots qui s’écrivent ou se prononcent de la même façon, sans avoir la même signification.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 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 terme sans, une préposition marquant la privation, l’exclusion, et le mot sang, un nom commun qui signifie le liquide qui circule à l’intérieur du corps humain.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Antonymes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Mots de même nature mais dont les significations sont complètement opposées, on l’appelle  aussi des contraires.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Exemple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 terme bénin qui veut dire, entre autre, non cancéreux et son antonymes le mot malin, qui signifie cancéreux.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Symboles :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 symbole est un signe simple, qui représente une idée, qui est son image, mais aussi un signe établi  par une convention, comme les groupes de lettres servant à designer les éléments chimiques.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Exemple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Le symbole chimique du sodium est par convention Na.</a:t>
            </a: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 dirty="0">
                <a:solidFill>
                  <a:schemeClr val="accent1"/>
                </a:solidFill>
                <a:latin typeface="Brush Script MT" pitchFamily="66" charset="0"/>
              </a:rPr>
              <a:t>Racines d’ordre général</a:t>
            </a:r>
            <a:r>
              <a:rPr lang="fr-FR" dirty="0"/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err="1">
                <a:solidFill>
                  <a:srgbClr val="FF5050"/>
                </a:solidFill>
              </a:rPr>
              <a:t>Acro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extrémité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Brachy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court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Brady </a:t>
            </a:r>
            <a:r>
              <a:rPr lang="fr-FR" dirty="0">
                <a:solidFill>
                  <a:schemeClr val="accent1"/>
                </a:solidFill>
              </a:rPr>
              <a:t>: lent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Dys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difficulté (ex : dysurie)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Hyper </a:t>
            </a:r>
            <a:r>
              <a:rPr lang="fr-FR" dirty="0">
                <a:solidFill>
                  <a:schemeClr val="accent1"/>
                </a:solidFill>
              </a:rPr>
              <a:t>: excès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Hypo </a:t>
            </a:r>
            <a:r>
              <a:rPr lang="fr-FR" dirty="0">
                <a:solidFill>
                  <a:schemeClr val="accent1"/>
                </a:solidFill>
              </a:rPr>
              <a:t>: insuffisance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Dolicho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long ( ex: dolichocôlon)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Racines d’ordre général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err="1">
                <a:solidFill>
                  <a:srgbClr val="FF5050"/>
                </a:solidFill>
              </a:rPr>
              <a:t>Laparo</a:t>
            </a:r>
            <a:r>
              <a:rPr lang="fr-FR" dirty="0">
                <a:solidFill>
                  <a:schemeClr val="accent1"/>
                </a:solidFill>
              </a:rPr>
              <a:t> : flanc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Mega</a:t>
            </a:r>
            <a:r>
              <a:rPr lang="fr-FR" dirty="0">
                <a:solidFill>
                  <a:schemeClr val="accent1"/>
                </a:solidFill>
              </a:rPr>
              <a:t> : grand ( ex : </a:t>
            </a:r>
            <a:r>
              <a:rPr lang="fr-FR" dirty="0" err="1">
                <a:solidFill>
                  <a:schemeClr val="accent1"/>
                </a:solidFill>
              </a:rPr>
              <a:t>megaoesophage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Méla</a:t>
            </a:r>
            <a:r>
              <a:rPr lang="fr-FR" dirty="0">
                <a:solidFill>
                  <a:srgbClr val="FF5050"/>
                </a:solidFill>
              </a:rPr>
              <a:t>, </a:t>
            </a:r>
            <a:r>
              <a:rPr lang="fr-FR" dirty="0" err="1">
                <a:solidFill>
                  <a:srgbClr val="FF5050"/>
                </a:solidFill>
              </a:rPr>
              <a:t>mel</a:t>
            </a:r>
            <a:r>
              <a:rPr lang="fr-FR" dirty="0">
                <a:solidFill>
                  <a:schemeClr val="accent1"/>
                </a:solidFill>
              </a:rPr>
              <a:t> : noir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Micro</a:t>
            </a:r>
            <a:r>
              <a:rPr lang="fr-FR" dirty="0">
                <a:solidFill>
                  <a:schemeClr val="accent1"/>
                </a:solidFill>
              </a:rPr>
              <a:t> : petit ( ex : </a:t>
            </a:r>
            <a:r>
              <a:rPr lang="fr-FR" dirty="0" err="1">
                <a:solidFill>
                  <a:schemeClr val="accent1"/>
                </a:solidFill>
              </a:rPr>
              <a:t>microlithiase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Oligo</a:t>
            </a:r>
            <a:r>
              <a:rPr lang="fr-FR" dirty="0">
                <a:solidFill>
                  <a:schemeClr val="accent1"/>
                </a:solidFill>
              </a:rPr>
              <a:t> : rare ( ex : oligurie )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Pléio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synonyme d’abondance</a:t>
            </a:r>
          </a:p>
          <a:p>
            <a:pPr>
              <a:buFontTx/>
              <a:buNone/>
            </a:pPr>
            <a:endParaRPr lang="fr-F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 dirty="0">
                <a:solidFill>
                  <a:schemeClr val="accent1"/>
                </a:solidFill>
                <a:latin typeface="Brush Script MT" pitchFamily="66" charset="0"/>
              </a:rPr>
              <a:t>Les préfixes dits généraux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A – An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manque de quelque chose</a:t>
            </a:r>
          </a:p>
          <a:p>
            <a:pPr algn="l"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Ana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contre (de quelque chose, ou le contraire)</a:t>
            </a:r>
          </a:p>
          <a:p>
            <a:pPr algn="l"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Anti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contre opposé à</a:t>
            </a:r>
          </a:p>
          <a:p>
            <a:pPr algn="l"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En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dans</a:t>
            </a:r>
          </a:p>
          <a:p>
            <a:pPr algn="l" rtl="0">
              <a:buClr>
                <a:schemeClr val="accent1"/>
              </a:buClr>
            </a:pPr>
            <a:r>
              <a:rPr lang="fr-FR" dirty="0" err="1">
                <a:solidFill>
                  <a:srgbClr val="FF5050"/>
                </a:solidFill>
              </a:rPr>
              <a:t>Endo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à l’intérieur</a:t>
            </a:r>
          </a:p>
          <a:p>
            <a:pPr algn="l" rtl="0">
              <a:buClr>
                <a:schemeClr val="accent1"/>
              </a:buClr>
            </a:pPr>
            <a:r>
              <a:rPr lang="fr-FR" dirty="0" err="1">
                <a:solidFill>
                  <a:srgbClr val="FF5050"/>
                </a:solidFill>
              </a:rPr>
              <a:t>Ec</a:t>
            </a:r>
            <a:r>
              <a:rPr lang="fr-FR" dirty="0">
                <a:solidFill>
                  <a:srgbClr val="FF5050"/>
                </a:solidFill>
              </a:rPr>
              <a:t> – Ex</a:t>
            </a:r>
            <a:r>
              <a:rPr lang="fr-FR" dirty="0">
                <a:solidFill>
                  <a:schemeClr val="hlink"/>
                </a:solidFill>
              </a:rPr>
              <a:t> </a:t>
            </a:r>
            <a:r>
              <a:rPr lang="fr-FR" dirty="0">
                <a:solidFill>
                  <a:schemeClr val="accent1"/>
                </a:solidFill>
              </a:rPr>
              <a:t>: hors de</a:t>
            </a:r>
            <a:r>
              <a:rPr lang="fr-FR" dirty="0">
                <a:solidFill>
                  <a:schemeClr val="accent1"/>
                </a:solidFill>
                <a:latin typeface="Brush Script MT" pitchFamily="66" charset="0"/>
              </a:rPr>
              <a:t>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Les préfixes dits généraux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In – Im</a:t>
            </a:r>
            <a:r>
              <a:rPr lang="fr-FR" dirty="0"/>
              <a:t> </a:t>
            </a:r>
            <a:r>
              <a:rPr lang="fr-FR" dirty="0">
                <a:solidFill>
                  <a:schemeClr val="accent1"/>
                </a:solidFill>
              </a:rPr>
              <a:t>: idée de négation</a:t>
            </a:r>
          </a:p>
          <a:p>
            <a:pPr rtl="0">
              <a:buClr>
                <a:schemeClr val="accent1"/>
              </a:buClr>
            </a:pPr>
            <a:endParaRPr lang="fr-FR" dirty="0">
              <a:solidFill>
                <a:schemeClr val="accent1"/>
              </a:solidFill>
            </a:endParaRPr>
          </a:p>
          <a:p>
            <a:pPr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In</a:t>
            </a:r>
            <a:r>
              <a:rPr lang="fr-FR" dirty="0">
                <a:solidFill>
                  <a:schemeClr val="accent1"/>
                </a:solidFill>
              </a:rPr>
              <a:t> : dans</a:t>
            </a:r>
          </a:p>
          <a:p>
            <a:pPr rtl="0">
              <a:buClr>
                <a:schemeClr val="accent1"/>
              </a:buClr>
            </a:pPr>
            <a:endParaRPr lang="fr-FR" dirty="0">
              <a:solidFill>
                <a:schemeClr val="accent1"/>
              </a:solidFill>
            </a:endParaRPr>
          </a:p>
          <a:p>
            <a:pPr rtl="0">
              <a:buClr>
                <a:schemeClr val="accent1"/>
              </a:buClr>
            </a:pPr>
            <a:r>
              <a:rPr lang="fr-FR" dirty="0">
                <a:solidFill>
                  <a:srgbClr val="FF5050"/>
                </a:solidFill>
              </a:rPr>
              <a:t>Intra </a:t>
            </a:r>
            <a:r>
              <a:rPr lang="fr-FR" dirty="0">
                <a:solidFill>
                  <a:schemeClr val="accent1"/>
                </a:solidFill>
              </a:rPr>
              <a:t>: dans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u="sng" dirty="0"/>
              <a:t>Les mots décomposables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Ils sont composés de plusieurs unités de sens associées entre elles pour exprimer le sens du mot.(comme un puzzle)</a:t>
            </a:r>
            <a:endParaRPr lang="ar-SA" dirty="0"/>
          </a:p>
        </p:txBody>
      </p:sp>
      <p:pic>
        <p:nvPicPr>
          <p:cNvPr id="40962" name="Picture 2" descr="http://www.renaud-bray.com/ImagesEditeurs/PG/386/386238-g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7" y="3429000"/>
            <a:ext cx="2214579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u="sng">
                <a:solidFill>
                  <a:schemeClr val="accent1"/>
                </a:solidFill>
                <a:latin typeface="Brush Script MT" pitchFamily="66" charset="0"/>
              </a:rPr>
              <a:t>Les préfixes attachés à une discipline médicale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err="1">
                <a:solidFill>
                  <a:srgbClr val="FF5050"/>
                </a:solidFill>
              </a:rPr>
              <a:t>Cardio</a:t>
            </a:r>
            <a:r>
              <a:rPr lang="fr-FR" dirty="0">
                <a:solidFill>
                  <a:schemeClr val="accent1"/>
                </a:solidFill>
              </a:rPr>
              <a:t> : cœur 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G</a:t>
            </a:r>
            <a:r>
              <a:rPr lang="en-US" dirty="0" err="1">
                <a:solidFill>
                  <a:srgbClr val="FF5050"/>
                </a:solidFill>
              </a:rPr>
              <a:t>énito-gonado</a:t>
            </a:r>
            <a:r>
              <a:rPr lang="fr-FR" dirty="0">
                <a:solidFill>
                  <a:schemeClr val="accent1"/>
                </a:solidFill>
              </a:rPr>
              <a:t> : idée d’engendrer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Hem-</a:t>
            </a:r>
            <a:r>
              <a:rPr lang="fr-FR" dirty="0" err="1">
                <a:solidFill>
                  <a:srgbClr val="FF5050"/>
                </a:solidFill>
              </a:rPr>
              <a:t>Hemato</a:t>
            </a:r>
            <a:r>
              <a:rPr lang="fr-FR" dirty="0">
                <a:solidFill>
                  <a:srgbClr val="FF5050"/>
                </a:solidFill>
              </a:rPr>
              <a:t>-</a:t>
            </a:r>
            <a:r>
              <a:rPr lang="fr-FR" dirty="0" err="1">
                <a:solidFill>
                  <a:srgbClr val="FF5050"/>
                </a:solidFill>
              </a:rPr>
              <a:t>Hemo</a:t>
            </a:r>
            <a:r>
              <a:rPr lang="fr-FR" dirty="0">
                <a:solidFill>
                  <a:schemeClr val="accent1"/>
                </a:solidFill>
              </a:rPr>
              <a:t> : sang, vient du grec </a:t>
            </a:r>
            <a:r>
              <a:rPr lang="fr-FR" i="1" dirty="0">
                <a:solidFill>
                  <a:schemeClr val="accent1"/>
                </a:solidFill>
              </a:rPr>
              <a:t>aima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Pyelo</a:t>
            </a:r>
            <a:r>
              <a:rPr lang="fr-FR" dirty="0">
                <a:solidFill>
                  <a:schemeClr val="accent1"/>
                </a:solidFill>
              </a:rPr>
              <a:t> : bassinet (ou se situe au niveau rénal)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Les préfixes liés à un syndrome infectieux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Pyo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pus</a:t>
            </a:r>
          </a:p>
          <a:p>
            <a:pPr algn="l" rtl="0">
              <a:buFontTx/>
              <a:buNone/>
            </a:pP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Pyro</a:t>
            </a:r>
            <a:r>
              <a:rPr lang="fr-FR" dirty="0">
                <a:solidFill>
                  <a:schemeClr val="accent1"/>
                </a:solidFill>
              </a:rPr>
              <a:t> : fièvre ou le feu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Les suffixes dits généraux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Biologie sanguine </a:t>
            </a:r>
            <a:r>
              <a:rPr lang="fr-FR" dirty="0">
                <a:solidFill>
                  <a:schemeClr val="accent1"/>
                </a:solidFill>
              </a:rPr>
              <a:t>: se rattache au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vocabulaire d’analyse </a:t>
            </a:r>
            <a:r>
              <a:rPr lang="fr-FR" dirty="0" err="1">
                <a:solidFill>
                  <a:schemeClr val="accent1"/>
                </a:solidFill>
              </a:rPr>
              <a:t>bio-médicale</a:t>
            </a:r>
            <a:r>
              <a:rPr lang="fr-FR" dirty="0">
                <a:solidFill>
                  <a:schemeClr val="accent1"/>
                </a:solidFill>
              </a:rPr>
              <a:t> (ex :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Ur</a:t>
            </a:r>
            <a:r>
              <a:rPr lang="fr-FR" dirty="0">
                <a:solidFill>
                  <a:srgbClr val="FF5050"/>
                </a:solidFill>
              </a:rPr>
              <a:t>émie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Biologie urinaire</a:t>
            </a:r>
            <a:r>
              <a:rPr lang="fr-FR" dirty="0">
                <a:solidFill>
                  <a:schemeClr val="accent1"/>
                </a:solidFill>
              </a:rPr>
              <a:t> : se rattache au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vocabulaire d’analyse </a:t>
            </a:r>
            <a:r>
              <a:rPr lang="fr-FR" dirty="0" err="1">
                <a:solidFill>
                  <a:schemeClr val="accent1"/>
                </a:solidFill>
              </a:rPr>
              <a:t>bio-médicale</a:t>
            </a:r>
            <a:r>
              <a:rPr lang="fr-FR" dirty="0">
                <a:solidFill>
                  <a:schemeClr val="accent1"/>
                </a:solidFill>
              </a:rPr>
              <a:t> (ex : Glycos</a:t>
            </a:r>
            <a:r>
              <a:rPr lang="fr-FR" dirty="0">
                <a:solidFill>
                  <a:srgbClr val="FF5050"/>
                </a:solidFill>
              </a:rPr>
              <a:t>urie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Ite</a:t>
            </a:r>
            <a:r>
              <a:rPr lang="fr-FR" dirty="0">
                <a:solidFill>
                  <a:schemeClr val="accent1"/>
                </a:solidFill>
              </a:rPr>
              <a:t> : inflammation</a:t>
            </a:r>
          </a:p>
          <a:p>
            <a:pPr>
              <a:buFontTx/>
              <a:buNone/>
            </a:pPr>
            <a:endParaRPr lang="fr-F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u="sng">
                <a:solidFill>
                  <a:schemeClr val="accent1"/>
                </a:solidFill>
                <a:latin typeface="Brush Script MT" pitchFamily="66" charset="0"/>
              </a:rPr>
              <a:t>Les suffixes attachés à une discipline médicale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fr-FR" dirty="0">
              <a:solidFill>
                <a:srgbClr val="FF5050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Gène </a:t>
            </a:r>
            <a:r>
              <a:rPr lang="fr-FR" dirty="0">
                <a:solidFill>
                  <a:schemeClr val="accent1"/>
                </a:solidFill>
              </a:rPr>
              <a:t>: signifie le plus souvent engendrant</a:t>
            </a:r>
          </a:p>
          <a:p>
            <a:pPr algn="l" rtl="0"/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Urie</a:t>
            </a:r>
            <a:r>
              <a:rPr lang="fr-FR" dirty="0">
                <a:solidFill>
                  <a:schemeClr val="accent1"/>
                </a:solidFill>
              </a:rPr>
              <a:t> : état de l’urine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000" u="sng">
                <a:solidFill>
                  <a:schemeClr val="accent1"/>
                </a:solidFill>
                <a:latin typeface="Brush Script MT" pitchFamily="66" charset="0"/>
              </a:rPr>
              <a:t>Les suffixes relatifs aux études et des pathologies attenantes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fr-FR" dirty="0">
              <a:solidFill>
                <a:srgbClr val="FF5050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Logie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étude de</a:t>
            </a:r>
            <a:r>
              <a:rPr lang="fr-FR" dirty="0">
                <a:solidFill>
                  <a:srgbClr val="FF5050"/>
                </a:solidFill>
              </a:rPr>
              <a:t> </a:t>
            </a:r>
          </a:p>
          <a:p>
            <a:pPr algn="l" rtl="0"/>
            <a:endParaRPr lang="fr-FR" dirty="0">
              <a:solidFill>
                <a:srgbClr val="FF5050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Pathie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maladie, affection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Les suffixes techniques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Centèse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ponction</a:t>
            </a:r>
          </a:p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Dèse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blocage (appareil osseux)</a:t>
            </a:r>
          </a:p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Ectomie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exérèse, ablation</a:t>
            </a:r>
          </a:p>
          <a:p>
            <a:pPr algn="l" rtl="0"/>
            <a:r>
              <a:rPr lang="fr-FR" sz="2800" dirty="0">
                <a:solidFill>
                  <a:srgbClr val="FF5050"/>
                </a:solidFill>
              </a:rPr>
              <a:t>Lyse </a:t>
            </a:r>
            <a:r>
              <a:rPr lang="fr-FR" sz="2800" dirty="0">
                <a:solidFill>
                  <a:schemeClr val="accent1"/>
                </a:solidFill>
              </a:rPr>
              <a:t>: libération</a:t>
            </a:r>
          </a:p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Pexie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amarrage, fixation</a:t>
            </a:r>
          </a:p>
          <a:p>
            <a:pPr algn="l" rtl="0"/>
            <a:r>
              <a:rPr lang="fr-FR" sz="2800" dirty="0">
                <a:solidFill>
                  <a:srgbClr val="FF5050"/>
                </a:solidFill>
              </a:rPr>
              <a:t>Plastie </a:t>
            </a:r>
            <a:r>
              <a:rPr lang="fr-FR" sz="2800" dirty="0">
                <a:solidFill>
                  <a:schemeClr val="accent1"/>
                </a:solidFill>
              </a:rPr>
              <a:t>: réparation</a:t>
            </a:r>
          </a:p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Rraphie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réparation par suture ou autre procédé</a:t>
            </a:r>
          </a:p>
          <a:p>
            <a:pPr algn="l" rtl="0"/>
            <a:r>
              <a:rPr lang="fr-FR" sz="2800" dirty="0" err="1">
                <a:solidFill>
                  <a:srgbClr val="FF5050"/>
                </a:solidFill>
              </a:rPr>
              <a:t>Stomie</a:t>
            </a:r>
            <a:r>
              <a:rPr lang="fr-FR" sz="2800" dirty="0">
                <a:solidFill>
                  <a:srgbClr val="FF5050"/>
                </a:solidFill>
              </a:rPr>
              <a:t> </a:t>
            </a:r>
            <a:r>
              <a:rPr lang="fr-FR" sz="2800" dirty="0">
                <a:solidFill>
                  <a:schemeClr val="accent1"/>
                </a:solidFill>
              </a:rPr>
              <a:t>: Anastomose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Les suffixes techniques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Synthèse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fixation (ex : ostéosynthèse= réunion des fragments osseux, à l’aide de fils ou de vis métalliques.)</a:t>
            </a: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Tomie</a:t>
            </a:r>
            <a:r>
              <a:rPr lang="fr-FR" dirty="0">
                <a:solidFill>
                  <a:srgbClr val="FF5050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: incision d’un organe plein ou ouverture d’un organe creux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Différents organes et régions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fr-FR" dirty="0">
              <a:solidFill>
                <a:srgbClr val="FF5050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Abdomen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coelio</a:t>
            </a:r>
            <a:r>
              <a:rPr lang="fr-FR" dirty="0">
                <a:solidFill>
                  <a:schemeClr val="accent1"/>
                </a:solidFill>
              </a:rPr>
              <a:t>, </a:t>
            </a:r>
            <a:r>
              <a:rPr lang="fr-FR" dirty="0" err="1">
                <a:solidFill>
                  <a:schemeClr val="accent1"/>
                </a:solidFill>
              </a:rPr>
              <a:t>laparo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Anus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procto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 err="1">
                <a:solidFill>
                  <a:srgbClr val="FF5050"/>
                </a:solidFill>
              </a:rPr>
              <a:t>Caecum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typhlo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Intestin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entéro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Entrailles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coelio</a:t>
            </a:r>
            <a:endParaRPr lang="fr-F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Différents organes et régions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Poumon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pneumo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Flanc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laparo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Foie </a:t>
            </a:r>
            <a:r>
              <a:rPr lang="fr-FR" dirty="0">
                <a:solidFill>
                  <a:schemeClr val="accent1"/>
                </a:solidFill>
              </a:rPr>
              <a:t>: hépato</a:t>
            </a: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Ombilic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omphalo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Péritoine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cülio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Rate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spléno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Porte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pylé</a:t>
            </a:r>
            <a:endParaRPr lang="fr-F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Différents organes et régions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Utérus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hystéro, métro</a:t>
            </a:r>
            <a:endParaRPr lang="fr-FR" dirty="0">
              <a:solidFill>
                <a:srgbClr val="FF5050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Trompes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salpinx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Vagin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colpo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Vessie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cysto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Testicules</a:t>
            </a:r>
            <a:r>
              <a:rPr lang="fr-FR" dirty="0"/>
              <a:t>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orchid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Cordon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funicul</a:t>
            </a:r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rmAutofit fontScale="90000"/>
          </a:bodyPr>
          <a:lstStyle/>
          <a:p>
            <a:r>
              <a:rPr lang="fr-FR" b="1" u="sng" dirty="0"/>
              <a:t>Les mot non-décomposables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 </a:t>
            </a:r>
            <a:br>
              <a:rPr lang="fr-FR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 smtClean="0"/>
              <a:t>l faut apprendre le mot et sa définition car on ne peut pas déduire sa définition avec le sens du terme.</a:t>
            </a:r>
            <a:br>
              <a:rPr lang="fr-FR" dirty="0" smtClean="0"/>
            </a:br>
            <a:r>
              <a:rPr lang="fr-FR" dirty="0" smtClean="0"/>
              <a:t> </a:t>
            </a:r>
          </a:p>
          <a:p>
            <a:pPr algn="l" rtl="0"/>
            <a:r>
              <a:rPr lang="fr-FR" dirty="0" smtClean="0"/>
              <a:t>Ex </a:t>
            </a:r>
            <a:r>
              <a:rPr lang="fr-FR" smtClean="0"/>
              <a:t>: </a:t>
            </a:r>
            <a:r>
              <a:rPr lang="fr-FR" smtClean="0"/>
              <a:t>Goitre, </a:t>
            </a:r>
            <a:r>
              <a:rPr lang="fr-FR" dirty="0" smtClean="0"/>
              <a:t>anévrisme,...</a:t>
            </a:r>
          </a:p>
          <a:p>
            <a:pPr algn="l" rtl="0"/>
            <a:endParaRPr lang="fr-FR" dirty="0"/>
          </a:p>
        </p:txBody>
      </p:sp>
      <p:pic>
        <p:nvPicPr>
          <p:cNvPr id="39938" name="Picture 2" descr="http://www.renaud-bray.com/ImagesEditeurs/PG/386/386238-g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143380"/>
            <a:ext cx="2000264" cy="25003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Appareil locomoteur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Articulation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arthro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Épaule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scapulo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Genoux</a:t>
            </a:r>
            <a:r>
              <a:rPr lang="fr-FR" sz="2800" dirty="0">
                <a:solidFill>
                  <a:schemeClr val="accent1"/>
                </a:solidFill>
              </a:rPr>
              <a:t> : gon</a:t>
            </a: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Hanche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cox</a:t>
            </a:r>
            <a:r>
              <a:rPr lang="fr-FR" sz="2800" dirty="0">
                <a:solidFill>
                  <a:schemeClr val="accent1"/>
                </a:solidFill>
              </a:rPr>
              <a:t> </a:t>
            </a: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Doigt </a:t>
            </a:r>
            <a:r>
              <a:rPr lang="fr-FR" sz="2800" dirty="0">
                <a:solidFill>
                  <a:schemeClr val="accent1"/>
                </a:solidFill>
              </a:rPr>
              <a:t>: </a:t>
            </a:r>
            <a:r>
              <a:rPr lang="fr-FR" sz="2800" dirty="0" err="1">
                <a:solidFill>
                  <a:schemeClr val="accent1"/>
                </a:solidFill>
              </a:rPr>
              <a:t>dactyl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Tête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céphal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Cartilages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chondro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Os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ostéo</a:t>
            </a:r>
            <a:endParaRPr lang="fr-FR" sz="2800" dirty="0">
              <a:solidFill>
                <a:schemeClr val="accent1"/>
              </a:solidFill>
            </a:endParaRPr>
          </a:p>
          <a:p>
            <a:pPr algn="l" rtl="0">
              <a:lnSpc>
                <a:spcPct val="80000"/>
              </a:lnSpc>
            </a:pPr>
            <a:r>
              <a:rPr lang="fr-FR" sz="2800" dirty="0">
                <a:solidFill>
                  <a:srgbClr val="FF5050"/>
                </a:solidFill>
              </a:rPr>
              <a:t>Tendon</a:t>
            </a:r>
            <a:r>
              <a:rPr lang="fr-FR" sz="2800" dirty="0">
                <a:solidFill>
                  <a:schemeClr val="accent1"/>
                </a:solidFill>
              </a:rPr>
              <a:t> : </a:t>
            </a:r>
            <a:r>
              <a:rPr lang="fr-FR" sz="2800" dirty="0" err="1">
                <a:solidFill>
                  <a:schemeClr val="accent1"/>
                </a:solidFill>
              </a:rPr>
              <a:t>téno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u="sng">
                <a:solidFill>
                  <a:schemeClr val="accent1"/>
                </a:solidFill>
                <a:latin typeface="Brush Script MT" pitchFamily="66" charset="0"/>
              </a:rPr>
              <a:t>Vocabulaire tissulaire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fr-FR" dirty="0">
                <a:solidFill>
                  <a:srgbClr val="FF5050"/>
                </a:solidFill>
              </a:rPr>
              <a:t>Cellule </a:t>
            </a:r>
            <a:r>
              <a:rPr lang="fr-FR" dirty="0">
                <a:solidFill>
                  <a:schemeClr val="accent1"/>
                </a:solidFill>
              </a:rPr>
              <a:t>: </a:t>
            </a:r>
            <a:r>
              <a:rPr lang="fr-FR" dirty="0" err="1">
                <a:solidFill>
                  <a:schemeClr val="accent1"/>
                </a:solidFill>
              </a:rPr>
              <a:t>cyto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Graisse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lipo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Muscle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myo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Nerfs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neuro</a:t>
            </a:r>
            <a:r>
              <a:rPr lang="fr-FR" dirty="0">
                <a:solidFill>
                  <a:schemeClr val="accent1"/>
                </a:solidFill>
              </a:rPr>
              <a:t>, </a:t>
            </a:r>
            <a:r>
              <a:rPr lang="fr-FR" dirty="0" err="1">
                <a:solidFill>
                  <a:schemeClr val="accent1"/>
                </a:solidFill>
              </a:rPr>
              <a:t>névr</a:t>
            </a:r>
            <a:endParaRPr lang="fr-FR" dirty="0">
              <a:solidFill>
                <a:schemeClr val="accent1"/>
              </a:solidFill>
            </a:endParaRPr>
          </a:p>
          <a:p>
            <a:pPr algn="l" rtl="0"/>
            <a:r>
              <a:rPr lang="fr-FR" dirty="0">
                <a:solidFill>
                  <a:srgbClr val="FF5050"/>
                </a:solidFill>
              </a:rPr>
              <a:t>Tendon</a:t>
            </a:r>
            <a:r>
              <a:rPr lang="fr-FR" dirty="0">
                <a:solidFill>
                  <a:schemeClr val="accent1"/>
                </a:solidFill>
              </a:rPr>
              <a:t> : </a:t>
            </a:r>
            <a:r>
              <a:rPr lang="fr-FR" dirty="0" err="1">
                <a:solidFill>
                  <a:schemeClr val="accent1"/>
                </a:solidFill>
              </a:rPr>
              <a:t>téno</a:t>
            </a:r>
            <a:endParaRPr lang="fr-F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.Conventions</a:t>
            </a:r>
            <a:endParaRPr lang="fr-FR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fr-FR" dirty="0" smtClean="0"/>
              <a:t>1. Les préfixes, radicaux et suffixes sont appelés </a:t>
            </a:r>
            <a:r>
              <a:rPr lang="fr-FR" b="1" dirty="0" smtClean="0"/>
              <a:t>"unités de sens".</a:t>
            </a:r>
            <a:endParaRPr lang="fr-FR" dirty="0" smtClean="0"/>
          </a:p>
          <a:p>
            <a:pPr algn="l" rtl="0">
              <a:buNone/>
            </a:pPr>
            <a:r>
              <a:rPr lang="fr-FR" dirty="0" smtClean="0"/>
              <a:t>2. Le </a:t>
            </a:r>
            <a:r>
              <a:rPr lang="fr-FR" b="1" dirty="0" smtClean="0"/>
              <a:t>suffixe -</a:t>
            </a:r>
            <a:r>
              <a:rPr lang="fr-FR" b="1" dirty="0" err="1" smtClean="0"/>
              <a:t>ie</a:t>
            </a:r>
            <a:r>
              <a:rPr lang="fr-FR" b="1" dirty="0" smtClean="0"/>
              <a:t> </a:t>
            </a:r>
            <a:r>
              <a:rPr lang="fr-FR" dirty="0" smtClean="0"/>
              <a:t>et les </a:t>
            </a:r>
            <a:r>
              <a:rPr lang="fr-FR" b="1" dirty="0" smtClean="0"/>
              <a:t>suffixes de forme adjectivale </a:t>
            </a:r>
            <a:r>
              <a:rPr lang="fr-FR" dirty="0" smtClean="0"/>
              <a:t>(-</a:t>
            </a:r>
            <a:r>
              <a:rPr lang="fr-FR" dirty="0" err="1" smtClean="0"/>
              <a:t>ique</a:t>
            </a:r>
            <a:r>
              <a:rPr lang="fr-FR" dirty="0" smtClean="0"/>
              <a:t>, -al, -</a:t>
            </a:r>
            <a:r>
              <a:rPr lang="fr-FR" dirty="0" err="1" smtClean="0"/>
              <a:t>mateux</a:t>
            </a:r>
            <a:r>
              <a:rPr lang="fr-FR" dirty="0" smtClean="0"/>
              <a:t>, etc.) font partie de l'unité de sens qui les précède.       </a:t>
            </a:r>
          </a:p>
          <a:p>
            <a:pPr algn="l" rtl="0">
              <a:buNone/>
            </a:pPr>
            <a:r>
              <a:rPr lang="fr-FR" i="1" dirty="0" smtClean="0"/>
              <a:t>ex : douleur = </a:t>
            </a:r>
            <a:r>
              <a:rPr lang="fr-FR" i="1" dirty="0" err="1" smtClean="0"/>
              <a:t>alg</a:t>
            </a:r>
            <a:r>
              <a:rPr lang="fr-FR" i="1" dirty="0" smtClean="0"/>
              <a:t>(o) ou -algie</a:t>
            </a:r>
            <a:endParaRPr lang="fr-FR" dirty="0" smtClean="0"/>
          </a:p>
          <a:p>
            <a:pPr algn="l" rtl="0"/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fr-FR" dirty="0" smtClean="0"/>
              <a:t>3. La dernière unité de sens du mot est appelée </a:t>
            </a:r>
            <a:r>
              <a:rPr lang="fr-FR" b="1" dirty="0" smtClean="0"/>
              <a:t>"unité opérante"</a:t>
            </a:r>
            <a:r>
              <a:rPr lang="fr-FR" dirty="0" smtClean="0"/>
              <a:t>. Elle peut être un radical ou un suffixe. C'est elle qui détermine dans quelle catégorie classer le mot  (maladie, traitement chirurgical, exploration fonctionnelle, etc.)</a:t>
            </a:r>
          </a:p>
          <a:p>
            <a:pPr algn="l" rtl="0">
              <a:buNone/>
            </a:pPr>
            <a:r>
              <a:rPr lang="fr-FR" dirty="0" smtClean="0"/>
              <a:t>4. Les préfixes restent invariables au contact des radicaux auxquels ils se lient, sauf </a:t>
            </a:r>
            <a:r>
              <a:rPr lang="fr-FR" b="1" dirty="0" smtClean="0"/>
              <a:t>para- </a:t>
            </a:r>
            <a:r>
              <a:rPr lang="fr-FR" dirty="0" smtClean="0"/>
              <a:t>et </a:t>
            </a:r>
            <a:r>
              <a:rPr lang="fr-FR" b="1" dirty="0" smtClean="0"/>
              <a:t>a</a:t>
            </a:r>
            <a:r>
              <a:rPr lang="fr-FR" dirty="0" smtClean="0"/>
              <a:t>-, selon qu'ils sont suivis d'une voyelle ou d'une consonne :</a:t>
            </a:r>
          </a:p>
          <a:p>
            <a:pPr algn="l" rtl="0">
              <a:buNone/>
            </a:pPr>
            <a:r>
              <a:rPr lang="fr-FR" dirty="0" smtClean="0"/>
              <a:t>para + esthésie = paresthésie</a:t>
            </a:r>
          </a:p>
          <a:p>
            <a:pPr algn="l" rtl="0">
              <a:buNone/>
            </a:pPr>
            <a:r>
              <a:rPr lang="fr-FR" dirty="0" smtClean="0">
                <a:sym typeface="Arial"/>
              </a:rPr>
              <a:t></a:t>
            </a:r>
            <a:r>
              <a:rPr lang="fr-FR" dirty="0" smtClean="0"/>
              <a:t>a + esthésie = anesthésie</a:t>
            </a:r>
          </a:p>
          <a:p>
            <a:pPr algn="l" rtl="0"/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None/>
            </a:pPr>
            <a:r>
              <a:rPr lang="fr-FR" dirty="0" smtClean="0"/>
              <a:t>5. Les autres unités de sens se lient entre elles par un (o) dit de "liaison phonique".  Toutefois, ce (o) est supprimé lorsque l'unité opérante commence par une voyelle.</a:t>
            </a:r>
          </a:p>
          <a:p>
            <a:pPr algn="l" rtl="0">
              <a:buNone/>
            </a:pPr>
            <a:r>
              <a:rPr lang="fr-FR" dirty="0" err="1" smtClean="0"/>
              <a:t>gastr</a:t>
            </a:r>
            <a:r>
              <a:rPr lang="fr-FR" dirty="0" smtClean="0"/>
              <a:t>(o) + algie = gastralgie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ransition>
    <p:wheel spokes="3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b="1" dirty="0" smtClean="0"/>
              <a:t>LES UNITES COMPOSANT LE MOT MEDICAL</a:t>
            </a:r>
            <a:r>
              <a:rPr lang="fr-FR" dirty="0" smtClean="0"/>
              <a:t/>
            </a:r>
            <a:br>
              <a:rPr lang="fr-FR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fr-FR" b="1" dirty="0" smtClean="0"/>
              <a:t>Les radicaux;</a:t>
            </a:r>
          </a:p>
          <a:p>
            <a:pPr algn="l" rtl="0">
              <a:buNone/>
            </a:pPr>
            <a:r>
              <a:rPr lang="fr-FR" b="1" dirty="0" smtClean="0"/>
              <a:t> </a:t>
            </a:r>
          </a:p>
          <a:p>
            <a:pPr algn="l" rtl="0">
              <a:buFont typeface="Wingdings" pitchFamily="2" charset="2"/>
              <a:buChar char="Ø"/>
            </a:pPr>
            <a:r>
              <a:rPr lang="fr-FR" b="1" dirty="0" smtClean="0"/>
              <a:t>Préfixes;</a:t>
            </a:r>
          </a:p>
          <a:p>
            <a:pPr algn="l" rtl="0">
              <a:buFont typeface="Wingdings" pitchFamily="2" charset="2"/>
              <a:buChar char="Ø"/>
            </a:pPr>
            <a:endParaRPr lang="fr-FR" b="1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b="1" dirty="0" smtClean="0"/>
              <a:t>Suffixes;</a:t>
            </a:r>
            <a:endParaRPr lang="ar-SA" dirty="0"/>
          </a:p>
        </p:txBody>
      </p:sp>
      <p:pic>
        <p:nvPicPr>
          <p:cNvPr id="4" name="Picture 2" descr="http://www.renaud-bray.com/ImagesEditeurs/PG/386/386238-g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16"/>
            <a:ext cx="2357454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714489"/>
            <a:ext cx="8229600" cy="3000396"/>
          </a:xfrm>
        </p:spPr>
        <p:txBody>
          <a:bodyPr/>
          <a:lstStyle/>
          <a:p>
            <a:pPr algn="ctr" rtl="0"/>
            <a:r>
              <a:rPr lang="fr-FR" dirty="0" smtClean="0"/>
              <a:t>Les termes médicaux sont composés de </a:t>
            </a:r>
            <a:r>
              <a:rPr lang="fr-FR" b="1" dirty="0" smtClean="0"/>
              <a:t>racines</a:t>
            </a:r>
            <a:r>
              <a:rPr lang="fr-FR" dirty="0" smtClean="0"/>
              <a:t>, </a:t>
            </a:r>
            <a:r>
              <a:rPr lang="fr-FR" b="1" dirty="0" smtClean="0"/>
              <a:t>préfixes </a:t>
            </a:r>
            <a:r>
              <a:rPr lang="fr-FR" dirty="0" smtClean="0"/>
              <a:t>et de </a:t>
            </a:r>
            <a:r>
              <a:rPr lang="fr-FR" b="1" dirty="0" smtClean="0"/>
              <a:t>suffixes</a:t>
            </a:r>
            <a:r>
              <a:rPr lang="fr-FR" dirty="0" smtClean="0"/>
              <a:t>. </a:t>
            </a:r>
            <a:endParaRPr lang="fr-FR" dirty="0"/>
          </a:p>
        </p:txBody>
      </p:sp>
      <p:pic>
        <p:nvPicPr>
          <p:cNvPr id="4" name="Picture 2" descr="http://www.renaud-bray.com/ImagesEditeurs/PG/386/386238-g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500438"/>
            <a:ext cx="2357454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571612"/>
            <a:ext cx="8229600" cy="5572164"/>
          </a:xfrm>
        </p:spPr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Chaque terme médical est formé à partir d'une </a:t>
            </a:r>
            <a:r>
              <a:rPr lang="fr-FR" b="1" u="sng" dirty="0" smtClean="0"/>
              <a:t>racine</a:t>
            </a:r>
            <a:r>
              <a:rPr lang="fr-FR" dirty="0" smtClean="0"/>
              <a:t>( ou</a:t>
            </a:r>
            <a:r>
              <a:rPr lang="fr-FR" b="1" dirty="0" smtClean="0"/>
              <a:t> radical</a:t>
            </a:r>
            <a:r>
              <a:rPr lang="fr-FR" dirty="0" smtClean="0"/>
              <a:t>)</a:t>
            </a:r>
            <a:r>
              <a:rPr lang="fr-FR" b="1" dirty="0" smtClean="0"/>
              <a:t> </a:t>
            </a:r>
            <a:r>
              <a:rPr lang="fr-FR" dirty="0" smtClean="0"/>
              <a:t>qu'on retrouve dans tous les termes de la même famille</a:t>
            </a:r>
          </a:p>
          <a:p>
            <a:pPr algn="l" rtl="0">
              <a:buFont typeface="Wingdings" pitchFamily="2" charset="2"/>
              <a:buChar char="Ø"/>
            </a:pPr>
            <a:endParaRPr lang="fr-FR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Avant une racine, on peut trouver un </a:t>
            </a:r>
            <a:r>
              <a:rPr lang="fr-FR" b="1" u="sng" dirty="0" smtClean="0"/>
              <a:t>préfixe</a:t>
            </a:r>
            <a:r>
              <a:rPr lang="fr-FR" dirty="0" smtClean="0"/>
              <a:t> qui ne peut jamais être employé seul.</a:t>
            </a:r>
          </a:p>
          <a:p>
            <a:pPr algn="l" rtl="0">
              <a:buFont typeface="Wingdings" pitchFamily="2" charset="2"/>
              <a:buChar char="Ø"/>
            </a:pPr>
            <a:endParaRPr lang="fr-FR" dirty="0" smtClean="0"/>
          </a:p>
          <a:p>
            <a:pPr algn="l" rtl="0">
              <a:buFont typeface="Wingdings" pitchFamily="2" charset="2"/>
              <a:buChar char="Ø"/>
            </a:pPr>
            <a:r>
              <a:rPr lang="fr-FR" dirty="0" smtClean="0"/>
              <a:t>Après une racine, on peut trouver un</a:t>
            </a:r>
            <a:r>
              <a:rPr lang="fr-FR" b="1" dirty="0" smtClean="0"/>
              <a:t> </a:t>
            </a:r>
            <a:r>
              <a:rPr lang="fr-FR" b="1" u="sng" dirty="0" smtClean="0"/>
              <a:t>suffixe</a:t>
            </a:r>
            <a:r>
              <a:rPr lang="fr-FR" dirty="0" smtClean="0"/>
              <a:t> qui ne peut jamais être employé seul. </a:t>
            </a:r>
            <a:endParaRPr lang="fr-FR" dirty="0"/>
          </a:p>
        </p:txBody>
      </p:sp>
    </p:spTree>
  </p:cSld>
  <p:clrMapOvr>
    <a:masterClrMapping/>
  </p:clrMapOvr>
  <p:transition>
    <p:wheel spokes="3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616</TotalTime>
  <Words>1865</Words>
  <Application>Microsoft Office PowerPoint</Application>
  <PresentationFormat>Affichage à l'écran (4:3)</PresentationFormat>
  <Paragraphs>281</Paragraphs>
  <Slides>65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65</vt:i4>
      </vt:variant>
    </vt:vector>
  </HeadingPairs>
  <TitlesOfParts>
    <vt:vector size="66" baseType="lpstr">
      <vt:lpstr>ألوان متوسطة</vt:lpstr>
      <vt:lpstr>LA TERMINOLOGIE MEDICALE </vt:lpstr>
      <vt:lpstr>Objectifs:</vt:lpstr>
      <vt:lpstr>Terminologie</vt:lpstr>
      <vt:lpstr>TERMINOLOGIE MEDICALE</vt:lpstr>
      <vt:lpstr>Les mots décomposables</vt:lpstr>
      <vt:lpstr>Les mot non-décomposables   </vt:lpstr>
      <vt:lpstr> LES UNITES COMPOSANT LE MOT MEDICAL </vt:lpstr>
      <vt:lpstr>Diapositive 8</vt:lpstr>
      <vt:lpstr>Diapositive 9</vt:lpstr>
      <vt:lpstr>Exemple:</vt:lpstr>
      <vt:lpstr>Le radical</vt:lpstr>
      <vt:lpstr>Diapositive 12</vt:lpstr>
      <vt:lpstr>Diapositive 13</vt:lpstr>
      <vt:lpstr>Exemple:</vt:lpstr>
      <vt:lpstr>Affixe:</vt:lpstr>
      <vt:lpstr>N B: </vt:lpstr>
      <vt:lpstr>Diapositive 17</vt:lpstr>
      <vt:lpstr>Diapositive 18</vt:lpstr>
      <vt:lpstr>Préfixe: </vt:lpstr>
      <vt:lpstr>Exemple </vt:lpstr>
      <vt:lpstr>Les préfixes dits généraux</vt:lpstr>
      <vt:lpstr>Diapositive 22</vt:lpstr>
      <vt:lpstr>Diapositive 23</vt:lpstr>
      <vt:lpstr>Suffixe:</vt:lpstr>
      <vt:lpstr>Exemple </vt:lpstr>
      <vt:lpstr>Diapositive 26</vt:lpstr>
      <vt:lpstr>Diapositive 27</vt:lpstr>
      <vt:lpstr>infixe</vt:lpstr>
      <vt:lpstr>Exemple:</vt:lpstr>
      <vt:lpstr>remarque</vt:lpstr>
      <vt:lpstr>Diapositive 31</vt:lpstr>
      <vt:lpstr>Exemple:</vt:lpstr>
      <vt:lpstr>Résumé </vt:lpstr>
      <vt:lpstr>Eponyme : </vt:lpstr>
      <vt:lpstr>Diapositive 35</vt:lpstr>
      <vt:lpstr>Diapositive 36</vt:lpstr>
      <vt:lpstr>Comparaison de mots : </vt:lpstr>
      <vt:lpstr>Synonymes : </vt:lpstr>
      <vt:lpstr>Exemple : </vt:lpstr>
      <vt:lpstr>Homonymes </vt:lpstr>
      <vt:lpstr>Exemple :</vt:lpstr>
      <vt:lpstr>Antonymes </vt:lpstr>
      <vt:lpstr>Exemple : </vt:lpstr>
      <vt:lpstr>Symboles : </vt:lpstr>
      <vt:lpstr>Exemple : </vt:lpstr>
      <vt:lpstr>Racines d’ordre général </vt:lpstr>
      <vt:lpstr>Racines d’ordre général</vt:lpstr>
      <vt:lpstr>Les préfixes dits généraux</vt:lpstr>
      <vt:lpstr>Les préfixes dits généraux</vt:lpstr>
      <vt:lpstr>Les préfixes attachés à une discipline médicale</vt:lpstr>
      <vt:lpstr>Les préfixes liés à un syndrome infectieux</vt:lpstr>
      <vt:lpstr>Les suffixes dits généraux</vt:lpstr>
      <vt:lpstr>Les suffixes attachés à une discipline médicale</vt:lpstr>
      <vt:lpstr>Les suffixes relatifs aux études et des pathologies attenantes</vt:lpstr>
      <vt:lpstr>Les suffixes techniques</vt:lpstr>
      <vt:lpstr>Les suffixes techniques</vt:lpstr>
      <vt:lpstr>Différents organes et régions</vt:lpstr>
      <vt:lpstr>Différents organes et régions</vt:lpstr>
      <vt:lpstr>Différents organes et régions</vt:lpstr>
      <vt:lpstr>Appareil locomoteur</vt:lpstr>
      <vt:lpstr>Vocabulaire tissulaire</vt:lpstr>
      <vt:lpstr>.Conventions</vt:lpstr>
      <vt:lpstr>Diapositive 63</vt:lpstr>
      <vt:lpstr>Diapositive 64</vt:lpstr>
      <vt:lpstr>Diapositive 65</vt:lpstr>
    </vt:vector>
  </TitlesOfParts>
  <Company>arwa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ABUMADA</dc:creator>
  <cp:lastModifiedBy>Your User Name</cp:lastModifiedBy>
  <cp:revision>64</cp:revision>
  <dcterms:created xsi:type="dcterms:W3CDTF">2012-11-08T13:48:03Z</dcterms:created>
  <dcterms:modified xsi:type="dcterms:W3CDTF">2013-11-11T08:40:59Z</dcterms:modified>
</cp:coreProperties>
</file>